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6"/>
  </p:notesMasterIdLst>
  <p:sldIdLst>
    <p:sldId id="296" r:id="rId3"/>
    <p:sldId id="322" r:id="rId4"/>
    <p:sldId id="304" r:id="rId5"/>
    <p:sldId id="305" r:id="rId6"/>
    <p:sldId id="303" r:id="rId7"/>
    <p:sldId id="309" r:id="rId8"/>
    <p:sldId id="267" r:id="rId9"/>
    <p:sldId id="308" r:id="rId10"/>
    <p:sldId id="307" r:id="rId11"/>
    <p:sldId id="328" r:id="rId12"/>
    <p:sldId id="275" r:id="rId13"/>
    <p:sldId id="332" r:id="rId14"/>
    <p:sldId id="284" r:id="rId15"/>
    <p:sldId id="257" r:id="rId16"/>
    <p:sldId id="302" r:id="rId17"/>
    <p:sldId id="269" r:id="rId18"/>
    <p:sldId id="258" r:id="rId19"/>
    <p:sldId id="330" r:id="rId20"/>
    <p:sldId id="299" r:id="rId21"/>
    <p:sldId id="277" r:id="rId22"/>
    <p:sldId id="290" r:id="rId23"/>
    <p:sldId id="301" r:id="rId24"/>
    <p:sldId id="278" r:id="rId25"/>
    <p:sldId id="310" r:id="rId26"/>
    <p:sldId id="291" r:id="rId27"/>
    <p:sldId id="268" r:id="rId28"/>
    <p:sldId id="265" r:id="rId29"/>
    <p:sldId id="306" r:id="rId30"/>
    <p:sldId id="271" r:id="rId31"/>
    <p:sldId id="259" r:id="rId32"/>
    <p:sldId id="270" r:id="rId33"/>
    <p:sldId id="331" r:id="rId34"/>
    <p:sldId id="292" r:id="rId35"/>
    <p:sldId id="281" r:id="rId36"/>
    <p:sldId id="333" r:id="rId37"/>
    <p:sldId id="274" r:id="rId38"/>
    <p:sldId id="335" r:id="rId39"/>
    <p:sldId id="273" r:id="rId40"/>
    <p:sldId id="298" r:id="rId41"/>
    <p:sldId id="279" r:id="rId42"/>
    <p:sldId id="280" r:id="rId43"/>
    <p:sldId id="294" r:id="rId44"/>
    <p:sldId id="314" r:id="rId45"/>
    <p:sldId id="313" r:id="rId46"/>
    <p:sldId id="311" r:id="rId47"/>
    <p:sldId id="312" r:id="rId48"/>
    <p:sldId id="264" r:id="rId49"/>
    <p:sldId id="266" r:id="rId50"/>
    <p:sldId id="260" r:id="rId51"/>
    <p:sldId id="261" r:id="rId52"/>
    <p:sldId id="262" r:id="rId53"/>
    <p:sldId id="263" r:id="rId54"/>
    <p:sldId id="293" r:id="rId55"/>
    <p:sldId id="256" r:id="rId56"/>
    <p:sldId id="272" r:id="rId57"/>
    <p:sldId id="315" r:id="rId58"/>
    <p:sldId id="282" r:id="rId59"/>
    <p:sldId id="295" r:id="rId60"/>
    <p:sldId id="316" r:id="rId61"/>
    <p:sldId id="323" r:id="rId62"/>
    <p:sldId id="286" r:id="rId63"/>
    <p:sldId id="318" r:id="rId64"/>
    <p:sldId id="321" r:id="rId65"/>
    <p:sldId id="320" r:id="rId66"/>
    <p:sldId id="319" r:id="rId67"/>
    <p:sldId id="324" r:id="rId68"/>
    <p:sldId id="285" r:id="rId69"/>
    <p:sldId id="327" r:id="rId70"/>
    <p:sldId id="325" r:id="rId71"/>
    <p:sldId id="317" r:id="rId72"/>
    <p:sldId id="287" r:id="rId73"/>
    <p:sldId id="288" r:id="rId74"/>
    <p:sldId id="289"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6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7E4673-FC97-49E0-92B7-3D1D082991B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E76CC424-DB56-4450-9485-B0D509462B9F}">
      <dgm:prSet phldrT="[Text]"/>
      <dgm:spPr/>
      <dgm:t>
        <a:bodyPr/>
        <a:lstStyle/>
        <a:p>
          <a:r>
            <a:rPr lang="en-US" dirty="0" smtClean="0"/>
            <a:t>Amitraz</a:t>
          </a:r>
          <a:endParaRPr lang="en-US" dirty="0"/>
        </a:p>
      </dgm:t>
    </dgm:pt>
    <dgm:pt modelId="{7AD5A0BE-471C-43B1-850A-84E7CBEB8D6A}" type="parTrans" cxnId="{92E42C8F-39F4-4C41-9110-9A15F80D03E3}">
      <dgm:prSet/>
      <dgm:spPr/>
      <dgm:t>
        <a:bodyPr/>
        <a:lstStyle/>
        <a:p>
          <a:endParaRPr lang="en-US"/>
        </a:p>
      </dgm:t>
    </dgm:pt>
    <dgm:pt modelId="{835F46CF-2452-4DEE-8633-02B14126F28B}" type="sibTrans" cxnId="{92E42C8F-39F4-4C41-9110-9A15F80D03E3}">
      <dgm:prSet/>
      <dgm:spPr>
        <a:solidFill>
          <a:schemeClr val="tx1"/>
        </a:solidFill>
      </dgm:spPr>
      <dgm:t>
        <a:bodyPr/>
        <a:lstStyle/>
        <a:p>
          <a:endParaRPr lang="en-US"/>
        </a:p>
      </dgm:t>
    </dgm:pt>
    <dgm:pt modelId="{40625FB8-7EDD-405E-BB45-833B0C6EEF0B}">
      <dgm:prSet phldrT="[Text]"/>
      <dgm:spPr/>
      <dgm:t>
        <a:bodyPr/>
        <a:lstStyle/>
        <a:p>
          <a:r>
            <a:rPr lang="en-US" dirty="0" smtClean="0"/>
            <a:t>Thymol</a:t>
          </a:r>
          <a:endParaRPr lang="en-US" dirty="0"/>
        </a:p>
      </dgm:t>
    </dgm:pt>
    <dgm:pt modelId="{ADC00552-A3F3-4AC0-9357-B8FA6EB68B6B}" type="parTrans" cxnId="{C1C33EC1-EBC0-4B03-8792-1F3FCE4499ED}">
      <dgm:prSet/>
      <dgm:spPr/>
      <dgm:t>
        <a:bodyPr/>
        <a:lstStyle/>
        <a:p>
          <a:endParaRPr lang="en-US"/>
        </a:p>
      </dgm:t>
    </dgm:pt>
    <dgm:pt modelId="{227CB14C-7AA9-4D5C-9DEE-296B90AF2BF7}" type="sibTrans" cxnId="{C1C33EC1-EBC0-4B03-8792-1F3FCE4499ED}">
      <dgm:prSet/>
      <dgm:spPr>
        <a:solidFill>
          <a:schemeClr val="tx1"/>
        </a:solidFill>
      </dgm:spPr>
      <dgm:t>
        <a:bodyPr/>
        <a:lstStyle/>
        <a:p>
          <a:endParaRPr lang="en-US"/>
        </a:p>
      </dgm:t>
    </dgm:pt>
    <dgm:pt modelId="{D052F9F7-9D25-4522-9048-C2F97571B880}">
      <dgm:prSet phldrT="[Text]"/>
      <dgm:spPr/>
      <dgm:t>
        <a:bodyPr/>
        <a:lstStyle/>
        <a:p>
          <a:r>
            <a:rPr lang="en-US" dirty="0" smtClean="0"/>
            <a:t>Oxalic</a:t>
          </a:r>
          <a:endParaRPr lang="en-US" dirty="0"/>
        </a:p>
      </dgm:t>
    </dgm:pt>
    <dgm:pt modelId="{58EB389D-B839-48D6-BE77-A12EEDF1386F}" type="parTrans" cxnId="{F9B35D9F-95DF-4395-A2DE-DD3180E8A1DE}">
      <dgm:prSet/>
      <dgm:spPr/>
      <dgm:t>
        <a:bodyPr/>
        <a:lstStyle/>
        <a:p>
          <a:endParaRPr lang="en-US"/>
        </a:p>
      </dgm:t>
    </dgm:pt>
    <dgm:pt modelId="{6C45F862-FE1A-4B18-BB2C-E33E3AEE0D4E}" type="sibTrans" cxnId="{F9B35D9F-95DF-4395-A2DE-DD3180E8A1DE}">
      <dgm:prSet/>
      <dgm:spPr>
        <a:solidFill>
          <a:schemeClr val="tx1"/>
        </a:solidFill>
      </dgm:spPr>
      <dgm:t>
        <a:bodyPr/>
        <a:lstStyle/>
        <a:p>
          <a:endParaRPr lang="en-US"/>
        </a:p>
      </dgm:t>
    </dgm:pt>
    <dgm:pt modelId="{6F12ADB4-8D99-48B3-9833-45F857B1AE2A}">
      <dgm:prSet phldrT="[Text]"/>
      <dgm:spPr/>
      <dgm:t>
        <a:bodyPr/>
        <a:lstStyle/>
        <a:p>
          <a:r>
            <a:rPr lang="en-US" dirty="0" smtClean="0"/>
            <a:t>Formic</a:t>
          </a:r>
          <a:endParaRPr lang="en-US" dirty="0"/>
        </a:p>
      </dgm:t>
    </dgm:pt>
    <dgm:pt modelId="{1F08B3F8-DA3E-4874-9771-2E312FF102D5}" type="parTrans" cxnId="{3E32DAAE-5A3C-4BF5-B0D8-40EFED5FE37E}">
      <dgm:prSet/>
      <dgm:spPr/>
      <dgm:t>
        <a:bodyPr/>
        <a:lstStyle/>
        <a:p>
          <a:endParaRPr lang="en-US"/>
        </a:p>
      </dgm:t>
    </dgm:pt>
    <dgm:pt modelId="{B0398E1C-8DDE-4613-9AC9-A360C3214773}" type="sibTrans" cxnId="{3E32DAAE-5A3C-4BF5-B0D8-40EFED5FE37E}">
      <dgm:prSet/>
      <dgm:spPr>
        <a:solidFill>
          <a:schemeClr val="tx1"/>
        </a:solidFill>
      </dgm:spPr>
      <dgm:t>
        <a:bodyPr/>
        <a:lstStyle/>
        <a:p>
          <a:endParaRPr lang="en-US"/>
        </a:p>
      </dgm:t>
    </dgm:pt>
    <dgm:pt modelId="{7A96124F-490D-409A-A679-E54564FDBBF9}" type="pres">
      <dgm:prSet presAssocID="{5A7E4673-FC97-49E0-92B7-3D1D082991BE}" presName="cycle" presStyleCnt="0">
        <dgm:presLayoutVars>
          <dgm:dir/>
          <dgm:resizeHandles val="exact"/>
        </dgm:presLayoutVars>
      </dgm:prSet>
      <dgm:spPr/>
      <dgm:t>
        <a:bodyPr/>
        <a:lstStyle/>
        <a:p>
          <a:endParaRPr lang="en-US"/>
        </a:p>
      </dgm:t>
    </dgm:pt>
    <dgm:pt modelId="{592D2427-6E7F-40C7-8327-510C800C495D}" type="pres">
      <dgm:prSet presAssocID="{E76CC424-DB56-4450-9485-B0D509462B9F}" presName="dummy" presStyleCnt="0"/>
      <dgm:spPr/>
    </dgm:pt>
    <dgm:pt modelId="{70903833-4F40-479B-A645-79CA2825BCE7}" type="pres">
      <dgm:prSet presAssocID="{E76CC424-DB56-4450-9485-B0D509462B9F}" presName="node" presStyleLbl="revTx" presStyleIdx="0" presStyleCnt="4" custScaleY="68497">
        <dgm:presLayoutVars>
          <dgm:bulletEnabled val="1"/>
        </dgm:presLayoutVars>
      </dgm:prSet>
      <dgm:spPr/>
      <dgm:t>
        <a:bodyPr/>
        <a:lstStyle/>
        <a:p>
          <a:endParaRPr lang="en-US"/>
        </a:p>
      </dgm:t>
    </dgm:pt>
    <dgm:pt modelId="{FB2F0500-B049-4E2A-A120-E34D0F4600C4}" type="pres">
      <dgm:prSet presAssocID="{835F46CF-2452-4DEE-8633-02B14126F28B}" presName="sibTrans" presStyleLbl="node1" presStyleIdx="0" presStyleCnt="4"/>
      <dgm:spPr/>
      <dgm:t>
        <a:bodyPr/>
        <a:lstStyle/>
        <a:p>
          <a:endParaRPr lang="en-US"/>
        </a:p>
      </dgm:t>
    </dgm:pt>
    <dgm:pt modelId="{80A97A8E-6F97-4648-9A2F-D90C9DA41565}" type="pres">
      <dgm:prSet presAssocID="{40625FB8-7EDD-405E-BB45-833B0C6EEF0B}" presName="dummy" presStyleCnt="0"/>
      <dgm:spPr/>
    </dgm:pt>
    <dgm:pt modelId="{ACC8A0D0-46EF-41C9-8B68-7D2093B7A724}" type="pres">
      <dgm:prSet presAssocID="{40625FB8-7EDD-405E-BB45-833B0C6EEF0B}" presName="node" presStyleLbl="revTx" presStyleIdx="1" presStyleCnt="4">
        <dgm:presLayoutVars>
          <dgm:bulletEnabled val="1"/>
        </dgm:presLayoutVars>
      </dgm:prSet>
      <dgm:spPr/>
      <dgm:t>
        <a:bodyPr/>
        <a:lstStyle/>
        <a:p>
          <a:endParaRPr lang="en-US"/>
        </a:p>
      </dgm:t>
    </dgm:pt>
    <dgm:pt modelId="{C4B6E742-9FA8-4299-9726-6A36129E1924}" type="pres">
      <dgm:prSet presAssocID="{227CB14C-7AA9-4D5C-9DEE-296B90AF2BF7}" presName="sibTrans" presStyleLbl="node1" presStyleIdx="1" presStyleCnt="4"/>
      <dgm:spPr/>
      <dgm:t>
        <a:bodyPr/>
        <a:lstStyle/>
        <a:p>
          <a:endParaRPr lang="en-US"/>
        </a:p>
      </dgm:t>
    </dgm:pt>
    <dgm:pt modelId="{11B95EEE-DF77-4DEB-9E0A-643EC9A8FCCA}" type="pres">
      <dgm:prSet presAssocID="{D052F9F7-9D25-4522-9048-C2F97571B880}" presName="dummy" presStyleCnt="0"/>
      <dgm:spPr/>
    </dgm:pt>
    <dgm:pt modelId="{43FBFD61-EEA2-471C-8A5B-F8B88917FEF6}" type="pres">
      <dgm:prSet presAssocID="{D052F9F7-9D25-4522-9048-C2F97571B880}" presName="node" presStyleLbl="revTx" presStyleIdx="2" presStyleCnt="4" custScaleX="115226">
        <dgm:presLayoutVars>
          <dgm:bulletEnabled val="1"/>
        </dgm:presLayoutVars>
      </dgm:prSet>
      <dgm:spPr/>
      <dgm:t>
        <a:bodyPr/>
        <a:lstStyle/>
        <a:p>
          <a:endParaRPr lang="en-US"/>
        </a:p>
      </dgm:t>
    </dgm:pt>
    <dgm:pt modelId="{C11E6A0F-F7F7-4DA8-B627-ED87417588F0}" type="pres">
      <dgm:prSet presAssocID="{6C45F862-FE1A-4B18-BB2C-E33E3AEE0D4E}" presName="sibTrans" presStyleLbl="node1" presStyleIdx="2" presStyleCnt="4"/>
      <dgm:spPr/>
      <dgm:t>
        <a:bodyPr/>
        <a:lstStyle/>
        <a:p>
          <a:endParaRPr lang="en-US"/>
        </a:p>
      </dgm:t>
    </dgm:pt>
    <dgm:pt modelId="{60FAF2E0-B7BD-4C46-98BF-B222D3F82C04}" type="pres">
      <dgm:prSet presAssocID="{6F12ADB4-8D99-48B3-9833-45F857B1AE2A}" presName="dummy" presStyleCnt="0"/>
      <dgm:spPr/>
    </dgm:pt>
    <dgm:pt modelId="{C7A61C82-EFC5-4272-B45D-D91D46E14DCB}" type="pres">
      <dgm:prSet presAssocID="{6F12ADB4-8D99-48B3-9833-45F857B1AE2A}" presName="node" presStyleLbl="revTx" presStyleIdx="3" presStyleCnt="4">
        <dgm:presLayoutVars>
          <dgm:bulletEnabled val="1"/>
        </dgm:presLayoutVars>
      </dgm:prSet>
      <dgm:spPr/>
      <dgm:t>
        <a:bodyPr/>
        <a:lstStyle/>
        <a:p>
          <a:endParaRPr lang="en-US"/>
        </a:p>
      </dgm:t>
    </dgm:pt>
    <dgm:pt modelId="{2C5DFFCD-7822-4FF2-8080-518BFF78CC07}" type="pres">
      <dgm:prSet presAssocID="{B0398E1C-8DDE-4613-9AC9-A360C3214773}" presName="sibTrans" presStyleLbl="node1" presStyleIdx="3" presStyleCnt="4"/>
      <dgm:spPr/>
      <dgm:t>
        <a:bodyPr/>
        <a:lstStyle/>
        <a:p>
          <a:endParaRPr lang="en-US"/>
        </a:p>
      </dgm:t>
    </dgm:pt>
  </dgm:ptLst>
  <dgm:cxnLst>
    <dgm:cxn modelId="{DE335DD2-4ED2-4174-97F2-D31D34359F5F}" type="presOf" srcId="{E76CC424-DB56-4450-9485-B0D509462B9F}" destId="{70903833-4F40-479B-A645-79CA2825BCE7}" srcOrd="0" destOrd="0" presId="urn:microsoft.com/office/officeart/2005/8/layout/cycle1"/>
    <dgm:cxn modelId="{3E32DAAE-5A3C-4BF5-B0D8-40EFED5FE37E}" srcId="{5A7E4673-FC97-49E0-92B7-3D1D082991BE}" destId="{6F12ADB4-8D99-48B3-9833-45F857B1AE2A}" srcOrd="3" destOrd="0" parTransId="{1F08B3F8-DA3E-4874-9771-2E312FF102D5}" sibTransId="{B0398E1C-8DDE-4613-9AC9-A360C3214773}"/>
    <dgm:cxn modelId="{72C8BCE7-F2B0-452A-9AC9-0D0F69397929}" type="presOf" srcId="{835F46CF-2452-4DEE-8633-02B14126F28B}" destId="{FB2F0500-B049-4E2A-A120-E34D0F4600C4}" srcOrd="0" destOrd="0" presId="urn:microsoft.com/office/officeart/2005/8/layout/cycle1"/>
    <dgm:cxn modelId="{CAFD420A-C6DE-4231-A958-4440F6B38838}" type="presOf" srcId="{6C45F862-FE1A-4B18-BB2C-E33E3AEE0D4E}" destId="{C11E6A0F-F7F7-4DA8-B627-ED87417588F0}" srcOrd="0" destOrd="0" presId="urn:microsoft.com/office/officeart/2005/8/layout/cycle1"/>
    <dgm:cxn modelId="{9276C5C4-BCDA-4757-B903-5995E0C36AB7}" type="presOf" srcId="{6F12ADB4-8D99-48B3-9833-45F857B1AE2A}" destId="{C7A61C82-EFC5-4272-B45D-D91D46E14DCB}" srcOrd="0" destOrd="0" presId="urn:microsoft.com/office/officeart/2005/8/layout/cycle1"/>
    <dgm:cxn modelId="{92E42C8F-39F4-4C41-9110-9A15F80D03E3}" srcId="{5A7E4673-FC97-49E0-92B7-3D1D082991BE}" destId="{E76CC424-DB56-4450-9485-B0D509462B9F}" srcOrd="0" destOrd="0" parTransId="{7AD5A0BE-471C-43B1-850A-84E7CBEB8D6A}" sibTransId="{835F46CF-2452-4DEE-8633-02B14126F28B}"/>
    <dgm:cxn modelId="{1EA5DFDA-F8B1-4CFE-9645-C98585D5B510}" type="presOf" srcId="{5A7E4673-FC97-49E0-92B7-3D1D082991BE}" destId="{7A96124F-490D-409A-A679-E54564FDBBF9}" srcOrd="0" destOrd="0" presId="urn:microsoft.com/office/officeart/2005/8/layout/cycle1"/>
    <dgm:cxn modelId="{AF40CEF4-C186-4240-96E2-40157A2A2928}" type="presOf" srcId="{D052F9F7-9D25-4522-9048-C2F97571B880}" destId="{43FBFD61-EEA2-471C-8A5B-F8B88917FEF6}" srcOrd="0" destOrd="0" presId="urn:microsoft.com/office/officeart/2005/8/layout/cycle1"/>
    <dgm:cxn modelId="{A7E2BD41-3E2F-44EE-9D6A-8EE66C6B35B5}" type="presOf" srcId="{227CB14C-7AA9-4D5C-9DEE-296B90AF2BF7}" destId="{C4B6E742-9FA8-4299-9726-6A36129E1924}" srcOrd="0" destOrd="0" presId="urn:microsoft.com/office/officeart/2005/8/layout/cycle1"/>
    <dgm:cxn modelId="{F9B35D9F-95DF-4395-A2DE-DD3180E8A1DE}" srcId="{5A7E4673-FC97-49E0-92B7-3D1D082991BE}" destId="{D052F9F7-9D25-4522-9048-C2F97571B880}" srcOrd="2" destOrd="0" parTransId="{58EB389D-B839-48D6-BE77-A12EEDF1386F}" sibTransId="{6C45F862-FE1A-4B18-BB2C-E33E3AEE0D4E}"/>
    <dgm:cxn modelId="{900D9A95-9305-4035-94D9-02A8024DAD1F}" type="presOf" srcId="{B0398E1C-8DDE-4613-9AC9-A360C3214773}" destId="{2C5DFFCD-7822-4FF2-8080-518BFF78CC07}" srcOrd="0" destOrd="0" presId="urn:microsoft.com/office/officeart/2005/8/layout/cycle1"/>
    <dgm:cxn modelId="{30A18DB7-B329-425D-A267-55D5783E444B}" type="presOf" srcId="{40625FB8-7EDD-405E-BB45-833B0C6EEF0B}" destId="{ACC8A0D0-46EF-41C9-8B68-7D2093B7A724}" srcOrd="0" destOrd="0" presId="urn:microsoft.com/office/officeart/2005/8/layout/cycle1"/>
    <dgm:cxn modelId="{C1C33EC1-EBC0-4B03-8792-1F3FCE4499ED}" srcId="{5A7E4673-FC97-49E0-92B7-3D1D082991BE}" destId="{40625FB8-7EDD-405E-BB45-833B0C6EEF0B}" srcOrd="1" destOrd="0" parTransId="{ADC00552-A3F3-4AC0-9357-B8FA6EB68B6B}" sibTransId="{227CB14C-7AA9-4D5C-9DEE-296B90AF2BF7}"/>
    <dgm:cxn modelId="{F7546444-5957-4F58-A63A-F0E9868A553B}" type="presParOf" srcId="{7A96124F-490D-409A-A679-E54564FDBBF9}" destId="{592D2427-6E7F-40C7-8327-510C800C495D}" srcOrd="0" destOrd="0" presId="urn:microsoft.com/office/officeart/2005/8/layout/cycle1"/>
    <dgm:cxn modelId="{007D40CF-861D-4815-B177-4FC4348FB2B3}" type="presParOf" srcId="{7A96124F-490D-409A-A679-E54564FDBBF9}" destId="{70903833-4F40-479B-A645-79CA2825BCE7}" srcOrd="1" destOrd="0" presId="urn:microsoft.com/office/officeart/2005/8/layout/cycle1"/>
    <dgm:cxn modelId="{14F66F86-0CD8-4768-B573-527C8F4DAC83}" type="presParOf" srcId="{7A96124F-490D-409A-A679-E54564FDBBF9}" destId="{FB2F0500-B049-4E2A-A120-E34D0F4600C4}" srcOrd="2" destOrd="0" presId="urn:microsoft.com/office/officeart/2005/8/layout/cycle1"/>
    <dgm:cxn modelId="{025F18E0-CDF4-4370-AF5E-89EFE39D13DA}" type="presParOf" srcId="{7A96124F-490D-409A-A679-E54564FDBBF9}" destId="{80A97A8E-6F97-4648-9A2F-D90C9DA41565}" srcOrd="3" destOrd="0" presId="urn:microsoft.com/office/officeart/2005/8/layout/cycle1"/>
    <dgm:cxn modelId="{6656263B-734D-4E21-BB0B-DD69B143BFC3}" type="presParOf" srcId="{7A96124F-490D-409A-A679-E54564FDBBF9}" destId="{ACC8A0D0-46EF-41C9-8B68-7D2093B7A724}" srcOrd="4" destOrd="0" presId="urn:microsoft.com/office/officeart/2005/8/layout/cycle1"/>
    <dgm:cxn modelId="{FE419307-A95C-48E3-9CEA-DD0D5E9E00BC}" type="presParOf" srcId="{7A96124F-490D-409A-A679-E54564FDBBF9}" destId="{C4B6E742-9FA8-4299-9726-6A36129E1924}" srcOrd="5" destOrd="0" presId="urn:microsoft.com/office/officeart/2005/8/layout/cycle1"/>
    <dgm:cxn modelId="{EEA96C80-FEC2-4A43-9E29-43CA649B3B84}" type="presParOf" srcId="{7A96124F-490D-409A-A679-E54564FDBBF9}" destId="{11B95EEE-DF77-4DEB-9E0A-643EC9A8FCCA}" srcOrd="6" destOrd="0" presId="urn:microsoft.com/office/officeart/2005/8/layout/cycle1"/>
    <dgm:cxn modelId="{19EC5DFF-91F0-41ED-A512-0D27E587163E}" type="presParOf" srcId="{7A96124F-490D-409A-A679-E54564FDBBF9}" destId="{43FBFD61-EEA2-471C-8A5B-F8B88917FEF6}" srcOrd="7" destOrd="0" presId="urn:microsoft.com/office/officeart/2005/8/layout/cycle1"/>
    <dgm:cxn modelId="{C09ECCC1-7B54-410A-9901-55A09709E471}" type="presParOf" srcId="{7A96124F-490D-409A-A679-E54564FDBBF9}" destId="{C11E6A0F-F7F7-4DA8-B627-ED87417588F0}" srcOrd="8" destOrd="0" presId="urn:microsoft.com/office/officeart/2005/8/layout/cycle1"/>
    <dgm:cxn modelId="{5C2DA6A8-3A13-45CC-A4B1-2AB43E3AF10D}" type="presParOf" srcId="{7A96124F-490D-409A-A679-E54564FDBBF9}" destId="{60FAF2E0-B7BD-4C46-98BF-B222D3F82C04}" srcOrd="9" destOrd="0" presId="urn:microsoft.com/office/officeart/2005/8/layout/cycle1"/>
    <dgm:cxn modelId="{A44C59B8-0027-4A85-BC92-3E859FD1BF6C}" type="presParOf" srcId="{7A96124F-490D-409A-A679-E54564FDBBF9}" destId="{C7A61C82-EFC5-4272-B45D-D91D46E14DCB}" srcOrd="10" destOrd="0" presId="urn:microsoft.com/office/officeart/2005/8/layout/cycle1"/>
    <dgm:cxn modelId="{CA48A2DC-0990-4395-9ECC-65CB449D5285}" type="presParOf" srcId="{7A96124F-490D-409A-A679-E54564FDBBF9}" destId="{2C5DFFCD-7822-4FF2-8080-518BFF78CC07}"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03833-4F40-479B-A645-79CA2825BCE7}">
      <dsp:nvSpPr>
        <dsp:cNvPr id="0" name=""/>
        <dsp:cNvSpPr/>
      </dsp:nvSpPr>
      <dsp:spPr>
        <a:xfrm>
          <a:off x="4672138" y="351260"/>
          <a:ext cx="1594829" cy="109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US" sz="3700" kern="1200" dirty="0" smtClean="0"/>
            <a:t>Amitraz</a:t>
          </a:r>
          <a:endParaRPr lang="en-US" sz="3700" kern="1200" dirty="0"/>
        </a:p>
      </dsp:txBody>
      <dsp:txXfrm>
        <a:off x="4672138" y="351260"/>
        <a:ext cx="1594829" cy="1092410"/>
      </dsp:txXfrm>
    </dsp:sp>
    <dsp:sp modelId="{FB2F0500-B049-4E2A-A120-E34D0F4600C4}">
      <dsp:nvSpPr>
        <dsp:cNvPr id="0" name=""/>
        <dsp:cNvSpPr/>
      </dsp:nvSpPr>
      <dsp:spPr>
        <a:xfrm>
          <a:off x="1861552" y="-672"/>
          <a:ext cx="4506138" cy="4506138"/>
        </a:xfrm>
        <a:prstGeom prst="circularArrow">
          <a:avLst>
            <a:gd name="adj1" fmla="val 6902"/>
            <a:gd name="adj2" fmla="val 465309"/>
            <a:gd name="adj3" fmla="val 549598"/>
            <a:gd name="adj4" fmla="val 20102136"/>
            <a:gd name="adj5" fmla="val 8052"/>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C8A0D0-46EF-41C9-8B68-7D2093B7A724}">
      <dsp:nvSpPr>
        <dsp:cNvPr id="0" name=""/>
        <dsp:cNvSpPr/>
      </dsp:nvSpPr>
      <dsp:spPr>
        <a:xfrm>
          <a:off x="4672138" y="2809912"/>
          <a:ext cx="1594829" cy="1594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US" sz="3700" kern="1200" dirty="0" smtClean="0"/>
            <a:t>Thymol</a:t>
          </a:r>
          <a:endParaRPr lang="en-US" sz="3700" kern="1200" dirty="0"/>
        </a:p>
      </dsp:txBody>
      <dsp:txXfrm>
        <a:off x="4672138" y="2809912"/>
        <a:ext cx="1594829" cy="1594829"/>
      </dsp:txXfrm>
    </dsp:sp>
    <dsp:sp modelId="{C4B6E742-9FA8-4299-9726-6A36129E1924}">
      <dsp:nvSpPr>
        <dsp:cNvPr id="0" name=""/>
        <dsp:cNvSpPr/>
      </dsp:nvSpPr>
      <dsp:spPr>
        <a:xfrm>
          <a:off x="1861552" y="-672"/>
          <a:ext cx="4506138" cy="4506138"/>
        </a:xfrm>
        <a:prstGeom prst="circularArrow">
          <a:avLst>
            <a:gd name="adj1" fmla="val 6902"/>
            <a:gd name="adj2" fmla="val 465309"/>
            <a:gd name="adj3" fmla="val 5724010"/>
            <a:gd name="adj4" fmla="val 4385093"/>
            <a:gd name="adj5" fmla="val 8052"/>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BFD61-EEA2-471C-8A5B-F8B88917FEF6}">
      <dsp:nvSpPr>
        <dsp:cNvPr id="0" name=""/>
        <dsp:cNvSpPr/>
      </dsp:nvSpPr>
      <dsp:spPr>
        <a:xfrm>
          <a:off x="1840862" y="2809912"/>
          <a:ext cx="1837658" cy="1594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US" sz="3700" kern="1200" dirty="0" smtClean="0"/>
            <a:t>Oxalic</a:t>
          </a:r>
          <a:endParaRPr lang="en-US" sz="3700" kern="1200" dirty="0"/>
        </a:p>
      </dsp:txBody>
      <dsp:txXfrm>
        <a:off x="1840862" y="2809912"/>
        <a:ext cx="1837658" cy="1594829"/>
      </dsp:txXfrm>
    </dsp:sp>
    <dsp:sp modelId="{C11E6A0F-F7F7-4DA8-B627-ED87417588F0}">
      <dsp:nvSpPr>
        <dsp:cNvPr id="0" name=""/>
        <dsp:cNvSpPr/>
      </dsp:nvSpPr>
      <dsp:spPr>
        <a:xfrm>
          <a:off x="1861552" y="-672"/>
          <a:ext cx="4506138" cy="4506138"/>
        </a:xfrm>
        <a:prstGeom prst="circularArrow">
          <a:avLst>
            <a:gd name="adj1" fmla="val 6902"/>
            <a:gd name="adj2" fmla="val 465309"/>
            <a:gd name="adj3" fmla="val 11349598"/>
            <a:gd name="adj4" fmla="val 9785093"/>
            <a:gd name="adj5" fmla="val 8052"/>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A61C82-EFC5-4272-B45D-D91D46E14DCB}">
      <dsp:nvSpPr>
        <dsp:cNvPr id="0" name=""/>
        <dsp:cNvSpPr/>
      </dsp:nvSpPr>
      <dsp:spPr>
        <a:xfrm>
          <a:off x="1962276" y="100050"/>
          <a:ext cx="1594829" cy="1594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US" sz="3700" kern="1200" dirty="0" smtClean="0"/>
            <a:t>Formic</a:t>
          </a:r>
          <a:endParaRPr lang="en-US" sz="3700" kern="1200" dirty="0"/>
        </a:p>
      </dsp:txBody>
      <dsp:txXfrm>
        <a:off x="1962276" y="100050"/>
        <a:ext cx="1594829" cy="1594829"/>
      </dsp:txXfrm>
    </dsp:sp>
    <dsp:sp modelId="{2C5DFFCD-7822-4FF2-8080-518BFF78CC07}">
      <dsp:nvSpPr>
        <dsp:cNvPr id="0" name=""/>
        <dsp:cNvSpPr/>
      </dsp:nvSpPr>
      <dsp:spPr>
        <a:xfrm>
          <a:off x="1861552" y="-672"/>
          <a:ext cx="4506138" cy="4506138"/>
        </a:xfrm>
        <a:prstGeom prst="circularArrow">
          <a:avLst>
            <a:gd name="adj1" fmla="val 6902"/>
            <a:gd name="adj2" fmla="val 465309"/>
            <a:gd name="adj3" fmla="val 16749598"/>
            <a:gd name="adj4" fmla="val 15185093"/>
            <a:gd name="adj5" fmla="val 8052"/>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7052B1-A544-4353-A35C-9103010B453C}" type="datetimeFigureOut">
              <a:rPr lang="en-US" smtClean="0"/>
              <a:t>11/26/2015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7F6C3A-6357-439E-8937-FFA84120EAD8}" type="slidenum">
              <a:rPr lang="en-US" smtClean="0"/>
              <a:t>‹#›</a:t>
            </a:fld>
            <a:endParaRPr lang="en-US"/>
          </a:p>
        </p:txBody>
      </p:sp>
    </p:spTree>
    <p:extLst>
      <p:ext uri="{BB962C8B-B14F-4D97-AF65-F5344CB8AC3E}">
        <p14:creationId xmlns:p14="http://schemas.microsoft.com/office/powerpoint/2010/main" val="777899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7F6C3A-6357-439E-8937-FFA84120EAD8}"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7F6C3A-6357-439E-8937-FFA84120EAD8}"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7F6C3A-6357-439E-8937-FFA84120EAD8}"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7F6C3A-6357-439E-8937-FFA84120EAD8}"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I’ve tested to see whether it is accurate to measure oxalic crystals</a:t>
            </a:r>
            <a:r>
              <a:rPr lang="en-US" baseline="0" dirty="0" smtClean="0"/>
              <a:t> by the teaspoon—IT IS NOT!  You can buy an accurate digital scale for less than $10.  Thin gloves remind you not to rub your eyes—you DO NOT want to get a crystal into your eye!  The crystals don’t burn dry skin, and can be easily washed off with water.</a:t>
            </a:r>
            <a:endParaRPr lang="en-US" dirty="0"/>
          </a:p>
        </p:txBody>
      </p:sp>
      <p:sp>
        <p:nvSpPr>
          <p:cNvPr id="4" name="Slide Number Placeholder 3"/>
          <p:cNvSpPr>
            <a:spLocks noGrp="1"/>
          </p:cNvSpPr>
          <p:nvPr>
            <p:ph type="sldNum" sz="quarter" idx="10"/>
          </p:nvPr>
        </p:nvSpPr>
        <p:spPr/>
        <p:txBody>
          <a:bodyPr/>
          <a:lstStyle/>
          <a:p>
            <a:fld id="{057F6C3A-6357-439E-8937-FFA84120EAD8}" type="slidenum">
              <a:rPr lang="en-US" smtClean="0"/>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Hard water (containing calcium or magnesium)</a:t>
            </a:r>
            <a:r>
              <a:rPr lang="en-US" baseline="0" dirty="0" smtClean="0"/>
              <a:t> will cause the oxalic acid to precipitate out as an oxalate.  If you see a white powder settle to the bottom when you dissolve oxalic into water, then use softened, distilled, or deionized water instead.</a:t>
            </a:r>
            <a:endParaRPr lang="en-US" dirty="0"/>
          </a:p>
        </p:txBody>
      </p:sp>
      <p:sp>
        <p:nvSpPr>
          <p:cNvPr id="4" name="Slide Number Placeholder 3"/>
          <p:cNvSpPr>
            <a:spLocks noGrp="1"/>
          </p:cNvSpPr>
          <p:nvPr>
            <p:ph type="sldNum" sz="quarter" idx="10"/>
          </p:nvPr>
        </p:nvSpPr>
        <p:spPr/>
        <p:txBody>
          <a:bodyPr/>
          <a:lstStyle/>
          <a:p>
            <a:fld id="{057F6C3A-6357-439E-8937-FFA84120EAD8}"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Slide Image Placeholder 1"/>
          <p:cNvSpPr>
            <a:spLocks noGrp="1" noRot="1" noChangeAspect="1" noTextEdit="1"/>
          </p:cNvSpPr>
          <p:nvPr>
            <p:ph type="sldImg"/>
          </p:nvPr>
        </p:nvSpPr>
        <p:spPr>
          <a:xfrm>
            <a:off x="1154113" y="693738"/>
            <a:ext cx="4487862" cy="3367087"/>
          </a:xfrm>
        </p:spPr>
      </p:sp>
      <p:sp>
        <p:nvSpPr>
          <p:cNvPr id="395267" name="Notes Placeholder 2"/>
          <p:cNvSpPr>
            <a:spLocks noGrp="1"/>
          </p:cNvSpPr>
          <p:nvPr>
            <p:ph type="body" idx="1"/>
          </p:nvPr>
        </p:nvSpPr>
        <p:spPr>
          <a:noFill/>
          <a:ln/>
        </p:spPr>
        <p:txBody>
          <a:bodyPr/>
          <a:lstStyle/>
          <a:p>
            <a:r>
              <a:rPr lang="en-US" dirty="0" smtClean="0"/>
              <a:t>There is little margin for error with oxalic.  Accidentally</a:t>
            </a:r>
            <a:r>
              <a:rPr lang="en-US" baseline="0" dirty="0" smtClean="0"/>
              <a:t> doubling the dose will </a:t>
            </a:r>
            <a:r>
              <a:rPr lang="en-US" i="1" baseline="0" dirty="0" smtClean="0"/>
              <a:t>hurt your bees.</a:t>
            </a:r>
            <a:r>
              <a:rPr lang="en-US" i="0" baseline="0" dirty="0" smtClean="0"/>
              <a:t>  </a:t>
            </a:r>
            <a:endParaRPr lang="en-US" dirty="0" smtClean="0"/>
          </a:p>
        </p:txBody>
      </p:sp>
      <p:sp>
        <p:nvSpPr>
          <p:cNvPr id="395268" name="Slide Number Placeholder 3"/>
          <p:cNvSpPr>
            <a:spLocks noGrp="1"/>
          </p:cNvSpPr>
          <p:nvPr>
            <p:ph type="sldNum" sz="quarter"/>
          </p:nvPr>
        </p:nvSpPr>
        <p:spPr>
          <a:xfrm>
            <a:off x="3884240" y="8685068"/>
            <a:ext cx="2972360" cy="457489"/>
          </a:xfrm>
          <a:noFill/>
        </p:spPr>
        <p:txBody>
          <a:bodyPr/>
          <a:lstStyle/>
          <a:p>
            <a:fld id="{37BAA420-6D90-4881-81D5-EBD4F9F39539}" type="slidenum">
              <a:rPr lang="en-US">
                <a:solidFill>
                  <a:srgbClr val="FFFFFF"/>
                </a:solidFill>
              </a:rPr>
              <a:pPr/>
              <a:t>16</a:t>
            </a:fld>
            <a:endParaRPr lang="en-US">
              <a:solidFill>
                <a:srgbClr val="FFFFFF"/>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close up of the table. The full table is available</a:t>
            </a:r>
            <a:r>
              <a:rPr lang="en-US" baseline="0" dirty="0" smtClean="0"/>
              <a:t> at http://scientificbeekeeping.com/oxalic-acid-treatment-table/</a:t>
            </a:r>
          </a:p>
          <a:p>
            <a:r>
              <a:rPr lang="en-US" baseline="0" dirty="0" smtClean="0"/>
              <a:t>Simply Google “oxalic acid treatment table”</a:t>
            </a:r>
            <a:endParaRPr lang="en-US" dirty="0"/>
          </a:p>
        </p:txBody>
      </p:sp>
      <p:sp>
        <p:nvSpPr>
          <p:cNvPr id="4" name="Slide Number Placeholder 3"/>
          <p:cNvSpPr>
            <a:spLocks noGrp="1"/>
          </p:cNvSpPr>
          <p:nvPr>
            <p:ph type="sldNum" sz="quarter" idx="10"/>
          </p:nvPr>
        </p:nvSpPr>
        <p:spPr/>
        <p:txBody>
          <a:bodyPr/>
          <a:lstStyle/>
          <a:p>
            <a:fld id="{057F6C3A-6357-439E-8937-FFA84120EAD8}" type="slidenum">
              <a:rPr lang="en-US" smtClean="0"/>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7F6C3A-6357-439E-8937-FFA84120EAD8}" type="slidenum">
              <a:rPr lang="en-US" smtClean="0"/>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a:t>
            </a:r>
            <a:r>
              <a:rPr lang="en-US" i="1" dirty="0" smtClean="0"/>
              <a:t>not</a:t>
            </a:r>
            <a:r>
              <a:rPr lang="en-US" i="0" dirty="0" smtClean="0"/>
              <a:t> store in the</a:t>
            </a:r>
            <a:r>
              <a:rPr lang="en-US" i="0" baseline="0" dirty="0" smtClean="0"/>
              <a:t> ‘fridge if you have small children.  The mixture tastes like lemonade.  Always </a:t>
            </a:r>
            <a:r>
              <a:rPr lang="en-US" i="1" baseline="0" dirty="0" smtClean="0"/>
              <a:t>label</a:t>
            </a:r>
            <a:r>
              <a:rPr lang="en-US" i="0" baseline="0" dirty="0" smtClean="0"/>
              <a:t> the syrup as poison.  It will keep for several months.  Under warm storage, the acid causes a chemical reaction that turns the sugar into bee-toxic HMF.  I’m not sure whether it creates enough HMF to harm the bees when dribbled, but no need to find out.  Discard the solution if it discolors.</a:t>
            </a:r>
            <a:endParaRPr lang="en-US" dirty="0"/>
          </a:p>
        </p:txBody>
      </p:sp>
      <p:sp>
        <p:nvSpPr>
          <p:cNvPr id="4" name="Slide Number Placeholder 3"/>
          <p:cNvSpPr>
            <a:spLocks noGrp="1"/>
          </p:cNvSpPr>
          <p:nvPr>
            <p:ph type="sldNum" sz="quarter" idx="10"/>
          </p:nvPr>
        </p:nvSpPr>
        <p:spPr/>
        <p:txBody>
          <a:bodyPr/>
          <a:lstStyle/>
          <a:p>
            <a:fld id="{057F6C3A-6357-439E-8937-FFA84120EAD8}" type="slidenum">
              <a:rPr lang="en-US" smtClean="0"/>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7F6C3A-6357-439E-8937-FFA84120EAD8}" type="slidenum">
              <a:rPr lang="en-US" smtClean="0"/>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7F6C3A-6357-439E-8937-FFA84120EAD8}"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is always splashing—even though the solution is similar to lemon juice, you don’t want to get it into your eyes!</a:t>
            </a:r>
          </a:p>
          <a:p>
            <a:endParaRPr lang="en-US" dirty="0"/>
          </a:p>
        </p:txBody>
      </p:sp>
      <p:sp>
        <p:nvSpPr>
          <p:cNvPr id="4" name="Slide Number Placeholder 3"/>
          <p:cNvSpPr>
            <a:spLocks noGrp="1"/>
          </p:cNvSpPr>
          <p:nvPr>
            <p:ph type="sldNum" sz="quarter" idx="10"/>
          </p:nvPr>
        </p:nvSpPr>
        <p:spPr/>
        <p:txBody>
          <a:bodyPr/>
          <a:lstStyle/>
          <a:p>
            <a:fld id="{057F6C3A-6357-439E-8937-FFA84120EAD8}" type="slidenum">
              <a:rPr lang="en-US" smtClean="0"/>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Wash off any spilled</a:t>
            </a:r>
            <a:r>
              <a:rPr lang="en-US" baseline="0" dirty="0" smtClean="0"/>
              <a:t> or </a:t>
            </a:r>
            <a:r>
              <a:rPr lang="en-US" baseline="0" dirty="0" err="1" smtClean="0"/>
              <a:t>spashed</a:t>
            </a:r>
            <a:r>
              <a:rPr lang="en-US" baseline="0" dirty="0" smtClean="0"/>
              <a:t> oxalic solution from your skin with water.  </a:t>
            </a:r>
            <a:r>
              <a:rPr lang="en-US" i="1" baseline="0" dirty="0" smtClean="0"/>
              <a:t>After washing</a:t>
            </a:r>
            <a:r>
              <a:rPr lang="en-US" baseline="0" dirty="0" smtClean="0"/>
              <a:t>, taste your skin.  If it tastes like lemonade, there is still acid present.  I taste my hands regularly to make sure that there are not traces on my skin.</a:t>
            </a:r>
            <a:endParaRPr lang="en-US" dirty="0"/>
          </a:p>
        </p:txBody>
      </p:sp>
      <p:sp>
        <p:nvSpPr>
          <p:cNvPr id="4" name="Slide Number Placeholder 3"/>
          <p:cNvSpPr>
            <a:spLocks noGrp="1"/>
          </p:cNvSpPr>
          <p:nvPr>
            <p:ph type="sldNum" sz="quarter" idx="10"/>
          </p:nvPr>
        </p:nvSpPr>
        <p:spPr/>
        <p:txBody>
          <a:bodyPr/>
          <a:lstStyle/>
          <a:p>
            <a:fld id="{057F6C3A-6357-439E-8937-FFA84120EAD8}" type="slidenum">
              <a:rPr lang="en-US" smtClean="0"/>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carry a jug</a:t>
            </a:r>
            <a:r>
              <a:rPr lang="en-US" baseline="0" dirty="0" smtClean="0"/>
              <a:t> of water with some baking soda in it, just in case we somehow spill the solution on our clothes.  Baking soda will instantly neutralize the acid.</a:t>
            </a:r>
            <a:endParaRPr lang="en-US" dirty="0"/>
          </a:p>
        </p:txBody>
      </p:sp>
      <p:sp>
        <p:nvSpPr>
          <p:cNvPr id="4" name="Slide Number Placeholder 3"/>
          <p:cNvSpPr>
            <a:spLocks noGrp="1"/>
          </p:cNvSpPr>
          <p:nvPr>
            <p:ph type="sldNum" sz="quarter" idx="10"/>
          </p:nvPr>
        </p:nvSpPr>
        <p:spPr/>
        <p:txBody>
          <a:bodyPr/>
          <a:lstStyle/>
          <a:p>
            <a:fld id="{057F6C3A-6357-439E-8937-FFA84120EAD8}" type="slidenum">
              <a:rPr lang="en-US" smtClean="0"/>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7F6C3A-6357-439E-8937-FFA84120EAD8}" type="slidenum">
              <a:rPr lang="en-US" smtClean="0"/>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Slide Image Placeholder 1"/>
          <p:cNvSpPr>
            <a:spLocks noGrp="1" noRot="1" noChangeAspect="1" noTextEdit="1"/>
          </p:cNvSpPr>
          <p:nvPr>
            <p:ph type="sldImg"/>
          </p:nvPr>
        </p:nvSpPr>
        <p:spPr>
          <a:xfrm>
            <a:off x="1154113" y="693738"/>
            <a:ext cx="4487862" cy="3367087"/>
          </a:xfrm>
        </p:spPr>
      </p:sp>
      <p:sp>
        <p:nvSpPr>
          <p:cNvPr id="395267" name="Notes Placeholder 2"/>
          <p:cNvSpPr>
            <a:spLocks noGrp="1"/>
          </p:cNvSpPr>
          <p:nvPr>
            <p:ph type="body" idx="1"/>
          </p:nvPr>
        </p:nvSpPr>
        <p:spPr>
          <a:noFill/>
          <a:ln/>
        </p:spPr>
        <p:txBody>
          <a:bodyPr/>
          <a:lstStyle/>
          <a:p>
            <a:r>
              <a:rPr lang="en-US" dirty="0" smtClean="0"/>
              <a:t>Solution that falls on the top</a:t>
            </a:r>
            <a:r>
              <a:rPr lang="en-US" baseline="0" dirty="0" smtClean="0"/>
              <a:t> bars may not be touched by the bees.  </a:t>
            </a:r>
            <a:endParaRPr lang="en-US" dirty="0" smtClean="0"/>
          </a:p>
        </p:txBody>
      </p:sp>
      <p:sp>
        <p:nvSpPr>
          <p:cNvPr id="395268" name="Slide Number Placeholder 3"/>
          <p:cNvSpPr>
            <a:spLocks noGrp="1"/>
          </p:cNvSpPr>
          <p:nvPr>
            <p:ph type="sldNum" sz="quarter"/>
          </p:nvPr>
        </p:nvSpPr>
        <p:spPr>
          <a:xfrm>
            <a:off x="3884240" y="8685068"/>
            <a:ext cx="2972360" cy="457489"/>
          </a:xfrm>
          <a:noFill/>
        </p:spPr>
        <p:txBody>
          <a:bodyPr/>
          <a:lstStyle/>
          <a:p>
            <a:fld id="{37BAA420-6D90-4881-81D5-EBD4F9F39539}" type="slidenum">
              <a:rPr lang="en-US">
                <a:solidFill>
                  <a:srgbClr val="FFFFFF"/>
                </a:solidFill>
              </a:rPr>
              <a:pPr/>
              <a:t>26</a:t>
            </a:fld>
            <a:endParaRPr lang="en-US">
              <a:solidFill>
                <a:srgbClr val="FFFFFF"/>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Europeans recommend not applying more than 50 mL in total to a colony in fall.  Here in California (with a short </a:t>
            </a:r>
            <a:r>
              <a:rPr lang="en-US" baseline="0" dirty="0" err="1" smtClean="0"/>
              <a:t>broodless</a:t>
            </a:r>
            <a:r>
              <a:rPr lang="en-US" baseline="0" dirty="0" smtClean="0"/>
              <a:t> period), we apply 5 mL per seam, even if there are more than 10 seams of bees.  I see no negative effect, but there may be one where winters are colder and longer.</a:t>
            </a:r>
            <a:endParaRPr lang="en-US" dirty="0"/>
          </a:p>
        </p:txBody>
      </p:sp>
      <p:sp>
        <p:nvSpPr>
          <p:cNvPr id="4" name="Slide Number Placeholder 3"/>
          <p:cNvSpPr>
            <a:spLocks noGrp="1"/>
          </p:cNvSpPr>
          <p:nvPr>
            <p:ph type="sldNum" sz="quarter" idx="10"/>
          </p:nvPr>
        </p:nvSpPr>
        <p:spPr/>
        <p:txBody>
          <a:bodyPr/>
          <a:lstStyle/>
          <a:p>
            <a:fld id="{DA9241FB-FDE2-4FF0-9897-158965366E5E}"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9241FB-FDE2-4FF0-9897-158965366E5E}"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5"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pPr defTabSz="899453"/>
            <a:endParaRPr lang="en-US">
              <a:solidFill>
                <a:prstClr val="black"/>
              </a:solidFill>
            </a:endParaRPr>
          </a:p>
        </p:txBody>
      </p:sp>
      <p:sp>
        <p:nvSpPr>
          <p:cNvPr id="364546" name="Rectangle 2"/>
          <p:cNvSpPr txBox="1">
            <a:spLocks noGrp="1" noChangeArrowheads="1"/>
          </p:cNvSpPr>
          <p:nvPr>
            <p:ph type="body"/>
          </p:nvPr>
        </p:nvSpPr>
        <p:spPr bwMode="auto">
          <a:xfrm>
            <a:off x="685800" y="4343400"/>
            <a:ext cx="5464175" cy="4114800"/>
          </a:xfrm>
          <a:prstGeom prst="rect">
            <a:avLst/>
          </a:prstGeom>
          <a:noFill/>
          <a:ln>
            <a:round/>
            <a:headEnd/>
            <a:tailEnd/>
          </a:ln>
        </p:spPr>
        <p:txBody>
          <a:bodyPr wrap="none" anchor="ctr"/>
          <a:lstStyle/>
          <a:p>
            <a:r>
              <a:rPr lang="en-US" dirty="0" smtClean="0"/>
              <a:t>You</a:t>
            </a:r>
            <a:r>
              <a:rPr lang="en-US" baseline="0" dirty="0" smtClean="0"/>
              <a:t> don’t want a spray, as that would create a fog of oxalic that you might breathe.  (The droplets on the top bars are because it took 4 takes to get this photo).</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a graduated</a:t>
            </a:r>
            <a:r>
              <a:rPr lang="en-US" baseline="0" dirty="0" smtClean="0"/>
              <a:t> cylinder or measuring cup graded in milliliters to adjust the stream to 5 mL per second.  Then count one second per seam of bees.  I simply hold the trigger on as I move the wand up and down the seams for the entire hive—it takes 10 seconds to dribble a full box of bees.</a:t>
            </a:r>
            <a:endParaRPr lang="en-US" dirty="0"/>
          </a:p>
        </p:txBody>
      </p:sp>
      <p:sp>
        <p:nvSpPr>
          <p:cNvPr id="4" name="Slide Number Placeholder 3"/>
          <p:cNvSpPr>
            <a:spLocks noGrp="1"/>
          </p:cNvSpPr>
          <p:nvPr>
            <p:ph type="sldNum" sz="quarter" idx="10"/>
          </p:nvPr>
        </p:nvSpPr>
        <p:spPr/>
        <p:txBody>
          <a:bodyPr/>
          <a:lstStyle/>
          <a:p>
            <a:fld id="{057F6C3A-6357-439E-8937-FFA84120EAD8}" type="slidenum">
              <a:rPr lang="en-US" smtClean="0"/>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69"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pPr defTabSz="899453"/>
            <a:endParaRPr lang="en-US">
              <a:solidFill>
                <a:prstClr val="black"/>
              </a:solidFill>
            </a:endParaRPr>
          </a:p>
        </p:txBody>
      </p:sp>
      <p:sp>
        <p:nvSpPr>
          <p:cNvPr id="365570" name="Rectangle 2"/>
          <p:cNvSpPr txBox="1">
            <a:spLocks noGrp="1" noChangeArrowheads="1"/>
          </p:cNvSpPr>
          <p:nvPr>
            <p:ph type="body"/>
          </p:nvPr>
        </p:nvSpPr>
        <p:spPr bwMode="auto">
          <a:xfrm>
            <a:off x="685800" y="4343400"/>
            <a:ext cx="5464175" cy="4114800"/>
          </a:xfrm>
          <a:prstGeom prst="rect">
            <a:avLst/>
          </a:prstGeom>
          <a:noFill/>
          <a:ln>
            <a:round/>
            <a:headEnd/>
            <a:tailEnd/>
          </a:ln>
        </p:spPr>
        <p:txBody>
          <a:bodyPr wrap="none" anchor="ctr"/>
          <a:lstStyle/>
          <a:p>
            <a:r>
              <a:rPr lang="en-US" dirty="0" smtClean="0"/>
              <a:t>Here’s my wife Stephanie applying dribble.</a:t>
            </a:r>
            <a:r>
              <a:rPr lang="en-US" baseline="0" dirty="0" smtClean="0"/>
              <a:t>  Nowadays we generally use two of us—one tipping the upper box back, while the other one works the sprayer.  If the cluster is split evenly between the boxes, we tip the upper box back and squirt it from below.  If the cluster is mainly in the upper box, we take off the lid and dribble it from the top.</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7F6C3A-6357-439E-8937-FFA84120EAD8}" type="slidenum">
              <a:rPr lang="en-US" smtClean="0"/>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7F6C3A-6357-439E-8937-FFA84120EAD8}" type="slidenum">
              <a:rPr lang="en-US" smtClean="0"/>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 advantage</a:t>
            </a:r>
            <a:r>
              <a:rPr lang="en-US" baseline="0" dirty="0" smtClean="0"/>
              <a:t> of treatment windows when there is little brood.</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Cage the queen for 2 weeks, then release her. Apply oxalic dribble at </a:t>
            </a:r>
            <a:r>
              <a:rPr lang="en-US" baseline="0" dirty="0" smtClean="0"/>
              <a:t>4-5 days after her release.</a:t>
            </a:r>
            <a:endParaRPr lang="en-US" dirty="0"/>
          </a:p>
        </p:txBody>
      </p:sp>
      <p:sp>
        <p:nvSpPr>
          <p:cNvPr id="4" name="Slide Number Placeholder 3"/>
          <p:cNvSpPr>
            <a:spLocks noGrp="1"/>
          </p:cNvSpPr>
          <p:nvPr>
            <p:ph type="sldNum" sz="quarter" idx="10"/>
          </p:nvPr>
        </p:nvSpPr>
        <p:spPr/>
        <p:txBody>
          <a:bodyPr/>
          <a:lstStyle/>
          <a:p>
            <a:fld id="{2A74AA07-4671-45BA-908C-ABFB2DCCF38C}"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Slide Image Placeholder 1"/>
          <p:cNvSpPr>
            <a:spLocks noGrp="1" noRot="1" noChangeAspect="1" noTextEdit="1"/>
          </p:cNvSpPr>
          <p:nvPr>
            <p:ph type="sldImg"/>
          </p:nvPr>
        </p:nvSpPr>
        <p:spPr>
          <a:xfrm>
            <a:off x="1154113" y="693738"/>
            <a:ext cx="4487862" cy="3367087"/>
          </a:xfrm>
        </p:spPr>
      </p:sp>
      <p:sp>
        <p:nvSpPr>
          <p:cNvPr id="394243" name="Notes Placeholder 2"/>
          <p:cNvSpPr>
            <a:spLocks noGrp="1"/>
          </p:cNvSpPr>
          <p:nvPr>
            <p:ph type="body" idx="1"/>
          </p:nvPr>
        </p:nvSpPr>
        <p:spPr>
          <a:noFill/>
          <a:ln/>
        </p:spPr>
        <p:txBody>
          <a:bodyPr/>
          <a:lstStyle/>
          <a:p>
            <a:endParaRPr lang="en-US" smtClean="0"/>
          </a:p>
        </p:txBody>
      </p:sp>
      <p:sp>
        <p:nvSpPr>
          <p:cNvPr id="394244" name="Slide Number Placeholder 3"/>
          <p:cNvSpPr>
            <a:spLocks noGrp="1"/>
          </p:cNvSpPr>
          <p:nvPr>
            <p:ph type="sldNum" sz="quarter"/>
          </p:nvPr>
        </p:nvSpPr>
        <p:spPr>
          <a:xfrm>
            <a:off x="3884240" y="8685068"/>
            <a:ext cx="2972360" cy="457489"/>
          </a:xfrm>
          <a:noFill/>
        </p:spPr>
        <p:txBody>
          <a:bodyPr/>
          <a:lstStyle/>
          <a:p>
            <a:fld id="{0EB72C7D-EEEF-4FB7-8A58-5A248274BC65}" type="slidenum">
              <a:rPr lang="en-US">
                <a:solidFill>
                  <a:srgbClr val="FFFFFF"/>
                </a:solidFill>
              </a:rPr>
              <a:pPr/>
              <a:t>38</a:t>
            </a:fld>
            <a:endParaRPr lang="en-US">
              <a:solidFill>
                <a:srgbClr val="FFFFFF"/>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7F6C3A-6357-439E-8937-FFA84120EAD8}" type="slidenum">
              <a:rPr lang="en-US" smtClean="0"/>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7F6C3A-6357-439E-8937-FFA84120EAD8}" type="slidenum">
              <a:rPr lang="en-US" smtClean="0"/>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Oxalic dribble may have benefit against </a:t>
            </a:r>
            <a:r>
              <a:rPr lang="en-US" dirty="0" err="1" smtClean="0"/>
              <a:t>nosema</a:t>
            </a:r>
            <a:r>
              <a:rPr lang="en-US" dirty="0" smtClean="0"/>
              <a:t>.  Oxalic causes bees to shed their</a:t>
            </a:r>
            <a:r>
              <a:rPr lang="en-US" baseline="0" dirty="0" smtClean="0"/>
              <a:t> gut lining cells, perhaps flushing out </a:t>
            </a:r>
            <a:r>
              <a:rPr lang="en-US" baseline="0" dirty="0" err="1" smtClean="0"/>
              <a:t>nosema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57F6C3A-6357-439E-8937-FFA84120EAD8}" type="slidenum">
              <a:rPr lang="en-US" smtClean="0"/>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7F6C3A-6357-439E-8937-FFA84120EAD8}" type="slidenum">
              <a:rPr lang="en-US" smtClean="0"/>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706" name="Rectangle 23"/>
          <p:cNvSpPr>
            <a:spLocks noGrp="1" noChangeArrowheads="1"/>
          </p:cNvSpPr>
          <p:nvPr>
            <p:ph type="sldNum" sz="quarter"/>
          </p:nvPr>
        </p:nvSpPr>
        <p:spPr>
          <a:xfrm>
            <a:off x="3884240" y="8685068"/>
            <a:ext cx="2972360" cy="457489"/>
          </a:xfrm>
          <a:prstGeom prst="rect">
            <a:avLst/>
          </a:prstGeom>
          <a:noFill/>
        </p:spPr>
        <p:txBody>
          <a:bodyPr/>
          <a:lstStyle/>
          <a:p>
            <a:fld id="{D1060EAE-15DA-48F3-A35D-543310D73E2E}" type="slidenum">
              <a:rPr lang="en-GB"/>
              <a:pPr/>
              <a:t>43</a:t>
            </a:fld>
            <a:endParaRPr lang="en-GB"/>
          </a:p>
        </p:txBody>
      </p:sp>
      <p:sp>
        <p:nvSpPr>
          <p:cNvPr id="200707" name="Text Box 1"/>
          <p:cNvSpPr txBox="1">
            <a:spLocks noChangeArrowheads="1"/>
          </p:cNvSpPr>
          <p:nvPr/>
        </p:nvSpPr>
        <p:spPr bwMode="auto">
          <a:xfrm>
            <a:off x="2143125" y="694171"/>
            <a:ext cx="2571750" cy="3429000"/>
          </a:xfrm>
          <a:prstGeom prst="rect">
            <a:avLst/>
          </a:prstGeom>
          <a:solidFill>
            <a:srgbClr val="FFFFFF"/>
          </a:solidFill>
          <a:ln w="9360">
            <a:solidFill>
              <a:srgbClr val="000000"/>
            </a:solidFill>
            <a:miter lim="800000"/>
            <a:headEnd/>
            <a:tailEnd/>
          </a:ln>
        </p:spPr>
        <p:txBody>
          <a:bodyPr wrap="none" lIns="82058" tIns="41029" rIns="82058" bIns="41029" anchor="ctr"/>
          <a:lstStyle/>
          <a:p>
            <a:endParaRPr lang="en-US"/>
          </a:p>
        </p:txBody>
      </p:sp>
      <p:sp>
        <p:nvSpPr>
          <p:cNvPr id="200708" name="Rectangle 2"/>
          <p:cNvSpPr txBox="1">
            <a:spLocks noGrp="1" noChangeArrowheads="1"/>
          </p:cNvSpPr>
          <p:nvPr>
            <p:ph type="body"/>
          </p:nvPr>
        </p:nvSpPr>
        <p:spPr>
          <a:xfrm>
            <a:off x="686360" y="4342535"/>
            <a:ext cx="5462868" cy="4094306"/>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Oxalic has a high dissociation constant, meaning that it has more acidic effect than citric,</a:t>
            </a:r>
            <a:r>
              <a:rPr lang="en-US" baseline="0" dirty="0" smtClean="0"/>
              <a:t> acetic, or lactic acid—any of which can be used for varroa control.  Oxalic just works best.</a:t>
            </a:r>
            <a:endParaRPr lang="en-US" dirty="0"/>
          </a:p>
        </p:txBody>
      </p:sp>
      <p:sp>
        <p:nvSpPr>
          <p:cNvPr id="4" name="Slide Number Placeholder 3"/>
          <p:cNvSpPr>
            <a:spLocks noGrp="1"/>
          </p:cNvSpPr>
          <p:nvPr>
            <p:ph type="sldNum" sz="quarter" idx="10"/>
          </p:nvPr>
        </p:nvSpPr>
        <p:spPr/>
        <p:txBody>
          <a:bodyPr/>
          <a:lstStyle/>
          <a:p>
            <a:fld id="{057F6C3A-6357-439E-8937-FFA84120EAD8}" type="slidenum">
              <a:rPr lang="en-US" smtClean="0"/>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5586" name="Rectangle 45"/>
          <p:cNvSpPr>
            <a:spLocks noGrp="1" noChangeArrowheads="1"/>
          </p:cNvSpPr>
          <p:nvPr>
            <p:ph type="sldNum" sz="quarter"/>
          </p:nvPr>
        </p:nvSpPr>
        <p:spPr>
          <a:xfrm>
            <a:off x="3884240" y="8685068"/>
            <a:ext cx="2972360" cy="457489"/>
          </a:xfrm>
          <a:prstGeom prst="rect">
            <a:avLst/>
          </a:prstGeom>
          <a:noFill/>
        </p:spPr>
        <p:txBody>
          <a:bodyPr/>
          <a:lstStyle/>
          <a:p>
            <a:fld id="{CCBEF915-1DAA-4139-90AB-CA5E63E102B6}" type="slidenum">
              <a:rPr lang="en-US"/>
              <a:pPr/>
              <a:t>44</a:t>
            </a:fld>
            <a:endParaRPr lang="en-US"/>
          </a:p>
        </p:txBody>
      </p:sp>
      <p:sp>
        <p:nvSpPr>
          <p:cNvPr id="195587" name="Text Box 1"/>
          <p:cNvSpPr txBox="1">
            <a:spLocks noChangeArrowheads="1"/>
          </p:cNvSpPr>
          <p:nvPr/>
        </p:nvSpPr>
        <p:spPr bwMode="auto">
          <a:xfrm>
            <a:off x="2143125" y="694171"/>
            <a:ext cx="2571750" cy="3429000"/>
          </a:xfrm>
          <a:prstGeom prst="rect">
            <a:avLst/>
          </a:prstGeom>
          <a:solidFill>
            <a:srgbClr val="FFFFFF"/>
          </a:solidFill>
          <a:ln w="9360">
            <a:solidFill>
              <a:srgbClr val="000000"/>
            </a:solidFill>
            <a:miter lim="800000"/>
            <a:headEnd/>
            <a:tailEnd/>
          </a:ln>
        </p:spPr>
        <p:txBody>
          <a:bodyPr wrap="none" lIns="82058" tIns="41029" rIns="82058" bIns="41029" anchor="ctr"/>
          <a:lstStyle/>
          <a:p>
            <a:endParaRPr lang="en-US">
              <a:ea typeface="Lucida Sans Unicode" charset="0"/>
              <a:cs typeface="Lucida Sans Unicode" charset="0"/>
            </a:endParaRPr>
          </a:p>
        </p:txBody>
      </p:sp>
      <p:sp>
        <p:nvSpPr>
          <p:cNvPr id="195588" name="Rectangle 2"/>
          <p:cNvSpPr txBox="1">
            <a:spLocks noGrp="1" noChangeArrowheads="1"/>
          </p:cNvSpPr>
          <p:nvPr>
            <p:ph type="body"/>
          </p:nvPr>
        </p:nvSpPr>
        <p:spPr>
          <a:xfrm>
            <a:off x="686360" y="4342535"/>
            <a:ext cx="5425048" cy="4053897"/>
          </a:xfrm>
          <a:noFill/>
          <a:ln/>
        </p:spPr>
        <p:txBody>
          <a:bodyPr wrap="none" anchor="ct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7F6C3A-6357-439E-8937-FFA84120EAD8}" type="slidenum">
              <a:rPr lang="en-US" smtClean="0"/>
              <a:t>45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7F6C3A-6357-439E-8937-FFA84120EAD8}" type="slidenum">
              <a:rPr lang="en-US" smtClean="0"/>
              <a:t>46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http://scientificbeekeeping.com/simple-early-treatment-of-nucs-against-varroa/ </a:t>
            </a:r>
            <a:endParaRPr lang="en-US" dirty="0"/>
          </a:p>
        </p:txBody>
      </p:sp>
      <p:sp>
        <p:nvSpPr>
          <p:cNvPr id="4" name="Slide Number Placeholder 3"/>
          <p:cNvSpPr>
            <a:spLocks noGrp="1"/>
          </p:cNvSpPr>
          <p:nvPr>
            <p:ph type="sldNum" sz="quarter" idx="10"/>
          </p:nvPr>
        </p:nvSpPr>
        <p:spPr/>
        <p:txBody>
          <a:bodyPr/>
          <a:lstStyle/>
          <a:p>
            <a:fld id="{2062BEE1-8975-4922-B94F-3B000DFD299A}" type="slidenum">
              <a:rPr lang="en-US" smtClean="0">
                <a:solidFill>
                  <a:prstClr val="black"/>
                </a:solidFill>
              </a:rPr>
              <a:pPr/>
              <a:t>47</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Oxalic treatment</a:t>
            </a:r>
            <a:r>
              <a:rPr lang="en-US" baseline="0" dirty="0" smtClean="0"/>
              <a:t> of </a:t>
            </a:r>
            <a:r>
              <a:rPr lang="en-US" baseline="0" dirty="0" err="1" smtClean="0"/>
              <a:t>nucs</a:t>
            </a:r>
            <a:r>
              <a:rPr lang="en-US" baseline="0" dirty="0" smtClean="0"/>
              <a:t> greatly reduces the mite level, and give the colonies a “clean start.”  It takes 5 seconds and costs about a </a:t>
            </a:r>
            <a:r>
              <a:rPr lang="en-US" baseline="0" dirty="0" err="1" smtClean="0"/>
              <a:t>nickle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062BEE1-8975-4922-B94F-3B000DFD299A}" type="slidenum">
              <a:rPr lang="en-US" smtClean="0">
                <a:solidFill>
                  <a:prstClr val="black"/>
                </a:solidFill>
              </a:rPr>
              <a:pPr/>
              <a:t>48</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second experiment to see whether</a:t>
            </a:r>
            <a:r>
              <a:rPr lang="en-US" baseline="0" dirty="0" smtClean="0"/>
              <a:t> it affected colony growth: </a:t>
            </a:r>
            <a:r>
              <a:rPr lang="en-US" dirty="0" smtClean="0"/>
              <a:t>http://scientificbeekeeping.com/does-oxalic-acid-treatment-of-nucs-affect-honey-production/</a:t>
            </a:r>
            <a:endParaRPr lang="en-US" dirty="0"/>
          </a:p>
        </p:txBody>
      </p:sp>
      <p:sp>
        <p:nvSpPr>
          <p:cNvPr id="4" name="Slide Number Placeholder 3"/>
          <p:cNvSpPr>
            <a:spLocks noGrp="1"/>
          </p:cNvSpPr>
          <p:nvPr>
            <p:ph type="sldNum" sz="quarter" idx="10"/>
          </p:nvPr>
        </p:nvSpPr>
        <p:spPr/>
        <p:txBody>
          <a:bodyPr/>
          <a:lstStyle/>
          <a:p>
            <a:fld id="{057F6C3A-6357-439E-8937-FFA84120EAD8}" type="slidenum">
              <a:rPr lang="en-US" smtClean="0"/>
              <a:t>49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Mite levels were greatly reduced</a:t>
            </a:r>
            <a:endParaRPr lang="en-US" dirty="0"/>
          </a:p>
        </p:txBody>
      </p:sp>
      <p:sp>
        <p:nvSpPr>
          <p:cNvPr id="4" name="Slide Number Placeholder 3"/>
          <p:cNvSpPr>
            <a:spLocks noGrp="1"/>
          </p:cNvSpPr>
          <p:nvPr>
            <p:ph type="sldNum" sz="quarter" idx="10"/>
          </p:nvPr>
        </p:nvSpPr>
        <p:spPr/>
        <p:txBody>
          <a:bodyPr/>
          <a:lstStyle/>
          <a:p>
            <a:fld id="{057F6C3A-6357-439E-8937-FFA84120EAD8}" type="slidenum">
              <a:rPr lang="en-US" smtClean="0"/>
              <a:t>50</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oxalic-treated</a:t>
            </a:r>
            <a:r>
              <a:rPr lang="en-US" baseline="0" dirty="0" smtClean="0"/>
              <a:t> </a:t>
            </a:r>
            <a:r>
              <a:rPr lang="en-US" baseline="0" dirty="0" err="1" smtClean="0"/>
              <a:t>nucs</a:t>
            </a:r>
            <a:r>
              <a:rPr lang="en-US" baseline="0" dirty="0" smtClean="0"/>
              <a:t> grew substantially more rapidly!</a:t>
            </a:r>
            <a:endParaRPr lang="en-US" dirty="0"/>
          </a:p>
        </p:txBody>
      </p:sp>
      <p:sp>
        <p:nvSpPr>
          <p:cNvPr id="4" name="Slide Number Placeholder 3"/>
          <p:cNvSpPr>
            <a:spLocks noGrp="1"/>
          </p:cNvSpPr>
          <p:nvPr>
            <p:ph type="sldNum" sz="quarter" idx="10"/>
          </p:nvPr>
        </p:nvSpPr>
        <p:spPr/>
        <p:txBody>
          <a:bodyPr/>
          <a:lstStyle/>
          <a:p>
            <a:fld id="{057F6C3A-6357-439E-8937-FFA84120EAD8}" type="slidenum">
              <a:rPr lang="en-US" smtClean="0"/>
              <a:t>51</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7F6C3A-6357-439E-8937-FFA84120EAD8}" type="slidenum">
              <a:rPr lang="en-US" smtClean="0"/>
              <a:t>52</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7F6C3A-6357-439E-8937-FFA84120EAD8}" type="slidenum">
              <a:rPr lang="en-US" smtClean="0"/>
              <a:t>53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7F6C3A-6357-439E-8937-FFA84120EAD8}" type="slidenum">
              <a:rPr lang="en-US" smtClean="0"/>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7F6C3A-6357-439E-8937-FFA84120EAD8}" type="slidenum">
              <a:rPr lang="en-US" smtClean="0"/>
              <a:t>54</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Slide Image Placeholder 1"/>
          <p:cNvSpPr>
            <a:spLocks noGrp="1" noRot="1" noChangeAspect="1" noTextEdit="1"/>
          </p:cNvSpPr>
          <p:nvPr>
            <p:ph type="sldImg"/>
          </p:nvPr>
        </p:nvSpPr>
        <p:spPr>
          <a:xfrm>
            <a:off x="1154113" y="693738"/>
            <a:ext cx="4487862" cy="3367087"/>
          </a:xfrm>
        </p:spPr>
      </p:sp>
      <p:sp>
        <p:nvSpPr>
          <p:cNvPr id="395267" name="Notes Placeholder 2"/>
          <p:cNvSpPr>
            <a:spLocks noGrp="1"/>
          </p:cNvSpPr>
          <p:nvPr>
            <p:ph type="body" idx="1"/>
          </p:nvPr>
        </p:nvSpPr>
        <p:spPr>
          <a:noFill/>
          <a:ln/>
        </p:spPr>
        <p:txBody>
          <a:bodyPr/>
          <a:lstStyle/>
          <a:p>
            <a:r>
              <a:rPr lang="en-US" dirty="0" smtClean="0"/>
              <a:t>Once the</a:t>
            </a:r>
            <a:r>
              <a:rPr lang="en-US" baseline="0" dirty="0" smtClean="0"/>
              <a:t> queen resumes </a:t>
            </a:r>
            <a:r>
              <a:rPr lang="en-US" baseline="0" dirty="0" err="1" smtClean="0"/>
              <a:t>egglaying</a:t>
            </a:r>
            <a:r>
              <a:rPr lang="en-US" baseline="0" dirty="0" smtClean="0"/>
              <a:t>, no mites can enter a cell for 8 days.  Treatment at 4 to 5 days after queen release results in optimal exposure of the mites to oxalic.</a:t>
            </a:r>
            <a:endParaRPr lang="en-US" dirty="0" smtClean="0"/>
          </a:p>
        </p:txBody>
      </p:sp>
      <p:sp>
        <p:nvSpPr>
          <p:cNvPr id="395268" name="Slide Number Placeholder 3"/>
          <p:cNvSpPr>
            <a:spLocks noGrp="1"/>
          </p:cNvSpPr>
          <p:nvPr>
            <p:ph type="sldNum" sz="quarter"/>
          </p:nvPr>
        </p:nvSpPr>
        <p:spPr>
          <a:xfrm>
            <a:off x="3884240" y="8685068"/>
            <a:ext cx="2972360" cy="457489"/>
          </a:xfrm>
          <a:noFill/>
        </p:spPr>
        <p:txBody>
          <a:bodyPr/>
          <a:lstStyle/>
          <a:p>
            <a:fld id="{37BAA420-6D90-4881-81D5-EBD4F9F39539}" type="slidenum">
              <a:rPr lang="en-US">
                <a:solidFill>
                  <a:srgbClr val="FFFFFF"/>
                </a:solidFill>
              </a:rPr>
              <a:pPr/>
              <a:t>55</a:t>
            </a:fld>
            <a:endParaRPr lang="en-US">
              <a:solidFill>
                <a:srgbClr val="FFFFFF"/>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 timing for the green window for oxalic</a:t>
            </a:r>
            <a:r>
              <a:rPr lang="en-US" baseline="0" dirty="0" smtClean="0"/>
              <a:t> treatment when </a:t>
            </a:r>
            <a:r>
              <a:rPr lang="en-US" i="1" baseline="0" dirty="0" smtClean="0"/>
              <a:t>all</a:t>
            </a:r>
            <a:r>
              <a:rPr lang="en-US" i="0" baseline="0" dirty="0" smtClean="0"/>
              <a:t> mites will be exposed to the oxalic.</a:t>
            </a:r>
            <a:endParaRPr lang="en-US" dirty="0"/>
          </a:p>
        </p:txBody>
      </p:sp>
      <p:sp>
        <p:nvSpPr>
          <p:cNvPr id="4" name="Slide Number Placeholder 3"/>
          <p:cNvSpPr>
            <a:spLocks noGrp="1"/>
          </p:cNvSpPr>
          <p:nvPr>
            <p:ph type="sldNum" sz="quarter" idx="10"/>
          </p:nvPr>
        </p:nvSpPr>
        <p:spPr/>
        <p:txBody>
          <a:bodyPr/>
          <a:lstStyle/>
          <a:p>
            <a:fld id="{057F6C3A-6357-439E-8937-FFA84120EAD8}" type="slidenum">
              <a:rPr lang="en-US" smtClean="0"/>
              <a:t>56</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7F6C3A-6357-439E-8937-FFA84120EAD8}" type="slidenum">
              <a:rPr lang="en-US" smtClean="0"/>
              <a:t>57</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Lots</a:t>
            </a:r>
            <a:r>
              <a:rPr lang="en-US" baseline="0" dirty="0" smtClean="0"/>
              <a:t> of beekeepers are excited about oxalic vaporization, since they don’t need to open their hives to treat.  I’m not so enthusiastic, due to operator safety concerns, and the buildup of oxalic acid residues in the hive.</a:t>
            </a:r>
            <a:endParaRPr lang="en-US" dirty="0"/>
          </a:p>
        </p:txBody>
      </p:sp>
      <p:sp>
        <p:nvSpPr>
          <p:cNvPr id="4" name="Slide Number Placeholder 3"/>
          <p:cNvSpPr>
            <a:spLocks noGrp="1"/>
          </p:cNvSpPr>
          <p:nvPr>
            <p:ph type="sldNum" sz="quarter" idx="10"/>
          </p:nvPr>
        </p:nvSpPr>
        <p:spPr/>
        <p:txBody>
          <a:bodyPr/>
          <a:lstStyle/>
          <a:p>
            <a:fld id="{057F6C3A-6357-439E-8937-FFA84120EAD8}" type="slidenum">
              <a:rPr lang="en-US" smtClean="0"/>
              <a:t>58</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inexpensive</a:t>
            </a:r>
            <a:r>
              <a:rPr lang="en-US" baseline="0" dirty="0" smtClean="0"/>
              <a:t> device.  Others that incorporate accurate temperature control and a blower work better.</a:t>
            </a:r>
            <a:endParaRPr lang="en-US" dirty="0"/>
          </a:p>
        </p:txBody>
      </p:sp>
      <p:sp>
        <p:nvSpPr>
          <p:cNvPr id="4" name="Slide Number Placeholder 3"/>
          <p:cNvSpPr>
            <a:spLocks noGrp="1"/>
          </p:cNvSpPr>
          <p:nvPr>
            <p:ph type="sldNum" sz="quarter" idx="10"/>
          </p:nvPr>
        </p:nvSpPr>
        <p:spPr/>
        <p:txBody>
          <a:bodyPr/>
          <a:lstStyle/>
          <a:p>
            <a:fld id="{057F6C3A-6357-439E-8937-FFA84120EAD8}" type="slidenum">
              <a:rPr lang="en-US" smtClean="0"/>
              <a:t>59</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7F6C3A-6357-439E-8937-FFA84120EAD8}" type="slidenum">
              <a:rPr lang="en-US" smtClean="0"/>
              <a:t>60</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7F6C3A-6357-439E-8937-FFA84120EAD8}" type="slidenum">
              <a:rPr lang="en-US" smtClean="0"/>
              <a:t>61</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efficacy if there is no</a:t>
            </a:r>
            <a:r>
              <a:rPr lang="en-US" baseline="0" dirty="0" smtClean="0"/>
              <a:t> brood present, </a:t>
            </a:r>
            <a:r>
              <a:rPr lang="en-US" i="1" baseline="0" dirty="0" smtClean="0"/>
              <a:t>and the vapor penetrates the cluster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57F6C3A-6357-439E-8937-FFA84120EAD8}" type="slidenum">
              <a:rPr lang="en-US" smtClean="0"/>
              <a:t>62</a:t>
            </a:fld>
            <a:endParaRPr lang="en-US"/>
          </a:p>
        </p:txBody>
      </p:sp>
    </p:spTree>
    <p:extLst>
      <p:ext uri="{BB962C8B-B14F-4D97-AF65-F5344CB8AC3E}">
        <p14:creationId xmlns:p14="http://schemas.microsoft.com/office/powerpoint/2010/main" val="23230666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Little benefit if</a:t>
            </a:r>
            <a:r>
              <a:rPr lang="en-US" baseline="0" dirty="0" smtClean="0"/>
              <a:t> applied when the colony is in full brood production.</a:t>
            </a:r>
            <a:endParaRPr lang="en-US" dirty="0"/>
          </a:p>
        </p:txBody>
      </p:sp>
      <p:sp>
        <p:nvSpPr>
          <p:cNvPr id="4" name="Slide Number Placeholder 3"/>
          <p:cNvSpPr>
            <a:spLocks noGrp="1"/>
          </p:cNvSpPr>
          <p:nvPr>
            <p:ph type="sldNum" sz="quarter" idx="10"/>
          </p:nvPr>
        </p:nvSpPr>
        <p:spPr/>
        <p:txBody>
          <a:bodyPr/>
          <a:lstStyle/>
          <a:p>
            <a:fld id="{057F6C3A-6357-439E-8937-FFA84120EAD8}" type="slidenum">
              <a:rPr lang="en-US" smtClean="0"/>
              <a:t>63</a:t>
            </a:fld>
            <a:endParaRPr lang="en-US"/>
          </a:p>
        </p:txBody>
      </p:sp>
    </p:spTree>
    <p:extLst>
      <p:ext uri="{BB962C8B-B14F-4D97-AF65-F5344CB8AC3E}">
        <p14:creationId xmlns:p14="http://schemas.microsoft.com/office/powerpoint/2010/main" val="2990136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Slide Image Placeholder 1"/>
          <p:cNvSpPr>
            <a:spLocks noGrp="1" noRot="1" noChangeAspect="1" noTextEdit="1"/>
          </p:cNvSpPr>
          <p:nvPr>
            <p:ph type="sldImg"/>
          </p:nvPr>
        </p:nvSpPr>
        <p:spPr>
          <a:xfrm>
            <a:off x="1154113" y="693738"/>
            <a:ext cx="4487862" cy="3367087"/>
          </a:xfrm>
        </p:spPr>
      </p:sp>
      <p:sp>
        <p:nvSpPr>
          <p:cNvPr id="394243" name="Notes Placeholder 2"/>
          <p:cNvSpPr>
            <a:spLocks noGrp="1"/>
          </p:cNvSpPr>
          <p:nvPr>
            <p:ph type="body" idx="1"/>
          </p:nvPr>
        </p:nvSpPr>
        <p:spPr>
          <a:noFill/>
          <a:ln/>
        </p:spPr>
        <p:txBody>
          <a:bodyPr/>
          <a:lstStyle/>
          <a:p>
            <a:r>
              <a:rPr lang="en-US" dirty="0" smtClean="0"/>
              <a:t>This is a photo of one</a:t>
            </a:r>
            <a:r>
              <a:rPr lang="en-US" baseline="0" dirty="0" smtClean="0"/>
              <a:t> of the oxalis species.  Most Californians remember enjoying sucking on the stems of Buttercup Oxalis as kids.  The juice tastes similar to lemonade, and is essentially the same as the oxalic syrup that we apply to our hives.</a:t>
            </a:r>
            <a:endParaRPr lang="en-US" dirty="0" smtClean="0"/>
          </a:p>
        </p:txBody>
      </p:sp>
      <p:sp>
        <p:nvSpPr>
          <p:cNvPr id="394244" name="Slide Number Placeholder 3"/>
          <p:cNvSpPr>
            <a:spLocks noGrp="1"/>
          </p:cNvSpPr>
          <p:nvPr>
            <p:ph type="sldNum" sz="quarter"/>
          </p:nvPr>
        </p:nvSpPr>
        <p:spPr>
          <a:xfrm>
            <a:off x="3884240" y="8685068"/>
            <a:ext cx="2972360" cy="457489"/>
          </a:xfrm>
          <a:noFill/>
        </p:spPr>
        <p:txBody>
          <a:bodyPr/>
          <a:lstStyle/>
          <a:p>
            <a:fld id="{0EB72C7D-EEEF-4FB7-8A58-5A248274BC65}" type="slidenum">
              <a:rPr lang="en-US">
                <a:solidFill>
                  <a:srgbClr val="FFFFFF"/>
                </a:solidFill>
              </a:rPr>
              <a:pPr/>
              <a:t>7</a:t>
            </a:fld>
            <a:endParaRPr lang="en-US">
              <a:solidFill>
                <a:srgbClr val="FFFFFF"/>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a:t>
            </a:r>
            <a:r>
              <a:rPr lang="en-US" baseline="0" dirty="0" smtClean="0"/>
              <a:t> with multiple treatments during the summer, efficacy may be low.</a:t>
            </a:r>
            <a:endParaRPr lang="en-US" dirty="0"/>
          </a:p>
        </p:txBody>
      </p:sp>
      <p:sp>
        <p:nvSpPr>
          <p:cNvPr id="4" name="Slide Number Placeholder 3"/>
          <p:cNvSpPr>
            <a:spLocks noGrp="1"/>
          </p:cNvSpPr>
          <p:nvPr>
            <p:ph type="sldNum" sz="quarter" idx="10"/>
          </p:nvPr>
        </p:nvSpPr>
        <p:spPr/>
        <p:txBody>
          <a:bodyPr/>
          <a:lstStyle/>
          <a:p>
            <a:fld id="{057F6C3A-6357-439E-8937-FFA84120EAD8}" type="slidenum">
              <a:rPr lang="en-US" smtClean="0"/>
              <a:t>64</a:t>
            </a:fld>
            <a:endParaRPr lang="en-US"/>
          </a:p>
        </p:txBody>
      </p:sp>
    </p:spTree>
    <p:extLst>
      <p:ext uri="{BB962C8B-B14F-4D97-AF65-F5344CB8AC3E}">
        <p14:creationId xmlns:p14="http://schemas.microsoft.com/office/powerpoint/2010/main" val="22518529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 example of the efficacy of weekly oxalic treatments.  </a:t>
            </a:r>
            <a:r>
              <a:rPr lang="en-US" i="1" baseline="0" dirty="0" smtClean="0"/>
              <a:t>This many treatments would be stressful to the colony.</a:t>
            </a:r>
            <a:endParaRPr lang="en-US" i="1" dirty="0"/>
          </a:p>
        </p:txBody>
      </p:sp>
      <p:sp>
        <p:nvSpPr>
          <p:cNvPr id="4" name="Slide Number Placeholder 3"/>
          <p:cNvSpPr>
            <a:spLocks noGrp="1"/>
          </p:cNvSpPr>
          <p:nvPr>
            <p:ph type="sldNum" sz="quarter" idx="10"/>
          </p:nvPr>
        </p:nvSpPr>
        <p:spPr/>
        <p:txBody>
          <a:bodyPr/>
          <a:lstStyle/>
          <a:p>
            <a:fld id="{057F6C3A-6357-439E-8937-FFA84120EAD8}" type="slidenum">
              <a:rPr lang="en-US" smtClean="0"/>
              <a:t>65</a:t>
            </a:fld>
            <a:endParaRPr lang="en-US"/>
          </a:p>
        </p:txBody>
      </p:sp>
    </p:spTree>
    <p:extLst>
      <p:ext uri="{BB962C8B-B14F-4D97-AF65-F5344CB8AC3E}">
        <p14:creationId xmlns:p14="http://schemas.microsoft.com/office/powerpoint/2010/main" val="34985465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7F6C3A-6357-439E-8937-FFA84120EAD8}" type="slidenum">
              <a:rPr lang="en-US" smtClean="0"/>
              <a:t>66</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method is being tested in Argentina and Chile.  I plan to test it soon.</a:t>
            </a:r>
            <a:endParaRPr lang="en-US" dirty="0"/>
          </a:p>
        </p:txBody>
      </p:sp>
      <p:sp>
        <p:nvSpPr>
          <p:cNvPr id="4" name="Slide Number Placeholder 3"/>
          <p:cNvSpPr>
            <a:spLocks noGrp="1"/>
          </p:cNvSpPr>
          <p:nvPr>
            <p:ph type="sldNum" sz="quarter" idx="10"/>
          </p:nvPr>
        </p:nvSpPr>
        <p:spPr/>
        <p:txBody>
          <a:bodyPr/>
          <a:lstStyle/>
          <a:p>
            <a:fld id="{057F6C3A-6357-439E-8937-FFA84120EAD8}" type="slidenum">
              <a:rPr lang="en-US" smtClean="0"/>
              <a:t>67</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p:sp>
      <p:sp>
        <p:nvSpPr>
          <p:cNvPr id="258051" name="Notes Placeholder 2"/>
          <p:cNvSpPr>
            <a:spLocks noGrp="1"/>
          </p:cNvSpPr>
          <p:nvPr>
            <p:ph type="body" idx="1"/>
          </p:nvPr>
        </p:nvSpPr>
        <p:spPr>
          <a:xfrm>
            <a:off x="686360" y="4342534"/>
            <a:ext cx="5423647" cy="4052455"/>
          </a:xfrm>
          <a:noFill/>
          <a:ln/>
        </p:spPr>
        <p:txBody>
          <a:bodyPr/>
          <a:lstStyle/>
          <a:p>
            <a:r>
              <a:rPr lang="en-US" b="1" smtClean="0">
                <a:solidFill>
                  <a:schemeClr val="tx1"/>
                </a:solidFill>
                <a:latin typeface="Arial Black" pitchFamily="34" charset="0"/>
              </a:rPr>
              <a:t>VARROA MANAGEMENT CONCEPT #1:</a:t>
            </a:r>
            <a:r>
              <a:rPr lang="en-US" b="1" smtClean="0">
                <a:solidFill>
                  <a:schemeClr val="tx1"/>
                </a:solidFill>
              </a:rPr>
              <a:t/>
            </a:r>
            <a:br>
              <a:rPr lang="en-US" b="1" smtClean="0">
                <a:solidFill>
                  <a:schemeClr val="tx1"/>
                </a:solidFill>
              </a:rPr>
            </a:br>
            <a:r>
              <a:rPr lang="en-US" b="1" smtClean="0">
                <a:solidFill>
                  <a:schemeClr val="tx1"/>
                </a:solidFill>
              </a:rPr>
              <a:t/>
            </a:r>
            <a:br>
              <a:rPr lang="en-US" b="1" smtClean="0">
                <a:solidFill>
                  <a:schemeClr val="tx1"/>
                </a:solidFill>
              </a:rPr>
            </a:br>
            <a:r>
              <a:rPr lang="en-US" b="1" smtClean="0">
                <a:solidFill>
                  <a:schemeClr val="tx1"/>
                </a:solidFill>
              </a:rPr>
              <a:t>It’s not about knocking mite levels down—</a:t>
            </a:r>
            <a:br>
              <a:rPr lang="en-US" b="1" smtClean="0">
                <a:solidFill>
                  <a:schemeClr val="tx1"/>
                </a:solidFill>
              </a:rPr>
            </a:br>
            <a:r>
              <a:rPr lang="en-US" b="1" smtClean="0">
                <a:solidFill>
                  <a:schemeClr val="tx1"/>
                </a:solidFill>
              </a:rPr>
              <a:t/>
            </a:r>
            <a:br>
              <a:rPr lang="en-US" b="1" smtClean="0">
                <a:solidFill>
                  <a:schemeClr val="tx1"/>
                </a:solidFill>
              </a:rPr>
            </a:br>
            <a:r>
              <a:rPr lang="en-US" b="1" smtClean="0">
                <a:solidFill>
                  <a:schemeClr val="tx1"/>
                </a:solidFill>
              </a:rPr>
              <a:t>the trick is to never allow them to get high in the first place!</a:t>
            </a:r>
            <a:endParaRPr lang="en-US" smtClean="0"/>
          </a:p>
        </p:txBody>
      </p:sp>
      <p:sp>
        <p:nvSpPr>
          <p:cNvPr id="258052" name="Slide Number Placeholder 3"/>
          <p:cNvSpPr>
            <a:spLocks noGrp="1"/>
          </p:cNvSpPr>
          <p:nvPr>
            <p:ph type="sldNum" sz="quarter"/>
          </p:nvPr>
        </p:nvSpPr>
        <p:spPr>
          <a:xfrm>
            <a:off x="3881438" y="8686512"/>
            <a:ext cx="2912128" cy="395432"/>
          </a:xfrm>
          <a:noFill/>
        </p:spPr>
        <p:txBody>
          <a:bodyPr/>
          <a:lstStyle/>
          <a:p>
            <a:fld id="{96042FA9-7799-4946-A463-9057BFCF13F6}" type="slidenum">
              <a:rPr lang="en-US">
                <a:solidFill>
                  <a:srgbClr val="FFFFFF"/>
                </a:solidFill>
              </a:rPr>
              <a:pPr/>
              <a:t>68</a:t>
            </a:fld>
            <a:endParaRPr lang="en-US">
              <a:solidFill>
                <a:srgbClr val="FFFFFF"/>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7F6C3A-6357-439E-8937-FFA84120EAD8}" type="slidenum">
              <a:rPr lang="en-US" smtClean="0"/>
              <a:t>71</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7F6C3A-6357-439E-8937-FFA84120EAD8}" type="slidenum">
              <a:rPr lang="en-US" smtClean="0"/>
              <a:t>72</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7F6C3A-6357-439E-8937-FFA84120EAD8}" type="slidenum">
              <a:rPr lang="en-US" smtClean="0"/>
              <a:t>73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7F6C3A-6357-439E-8937-FFA84120EAD8}"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a:xfrm>
            <a:off x="1154113" y="693738"/>
            <a:ext cx="4487862" cy="3367087"/>
          </a:xfrm>
        </p:spPr>
      </p:sp>
      <p:sp>
        <p:nvSpPr>
          <p:cNvPr id="361475" name="Notes Placeholder 2"/>
          <p:cNvSpPr>
            <a:spLocks noGrp="1"/>
          </p:cNvSpPr>
          <p:nvPr>
            <p:ph type="body" idx="1"/>
          </p:nvPr>
        </p:nvSpPr>
        <p:spPr>
          <a:noFill/>
          <a:ln/>
        </p:spPr>
        <p:txBody>
          <a:bodyPr/>
          <a:lstStyle/>
          <a:p>
            <a:r>
              <a:rPr lang="en-US" dirty="0" smtClean="0"/>
              <a:t>That’s for a single serving—not the whole can.</a:t>
            </a:r>
            <a:endParaRPr lang="en-US" dirty="0" smtClean="0"/>
          </a:p>
        </p:txBody>
      </p:sp>
      <p:sp>
        <p:nvSpPr>
          <p:cNvPr id="361476" name="Slide Number Placeholder 3"/>
          <p:cNvSpPr>
            <a:spLocks noGrp="1"/>
          </p:cNvSpPr>
          <p:nvPr>
            <p:ph type="sldNum" sz="quarter"/>
          </p:nvPr>
        </p:nvSpPr>
        <p:spPr>
          <a:xfrm>
            <a:off x="3884240" y="8685068"/>
            <a:ext cx="2972360" cy="457489"/>
          </a:xfrm>
          <a:prstGeom prst="rect">
            <a:avLst/>
          </a:prstGeom>
          <a:noFill/>
        </p:spPr>
        <p:txBody>
          <a:bodyPr/>
          <a:lstStyle/>
          <a:p>
            <a:fld id="{8446B429-1926-467B-936C-7781BE397DCA}" type="slidenum">
              <a:rPr lang="en-US">
                <a:solidFill>
                  <a:srgbClr val="FFFFFF"/>
                </a:solidFill>
              </a:rPr>
              <a:pPr/>
              <a:t>9</a:t>
            </a:fld>
            <a:endParaRPr lang="en-US">
              <a:solidFill>
                <a:srgbClr val="FFFFFF"/>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7F6C3A-6357-439E-8937-FFA84120EAD8}"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57BDB2-2B9F-4528-8710-ECFED0C75559}" type="datetimeFigureOut">
              <a:rPr lang="en-US" smtClean="0"/>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E0175-B7FD-4D3F-BAB3-557FC971120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57BDB2-2B9F-4528-8710-ECFED0C75559}" type="datetimeFigureOut">
              <a:rPr lang="en-US" smtClean="0"/>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E0175-B7FD-4D3F-BAB3-557FC971120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57BDB2-2B9F-4528-8710-ECFED0C75559}" type="datetimeFigureOut">
              <a:rPr lang="en-US" smtClean="0"/>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E0175-B7FD-4D3F-BAB3-557FC971120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08"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603"/>
            <a:ext cx="6400800" cy="1752664"/>
          </a:xfrm>
        </p:spPr>
        <p:txBody>
          <a:bodyPr/>
          <a:lstStyle>
            <a:lvl1pPr marL="0" indent="0" algn="ctr">
              <a:buNone/>
              <a:defRPr/>
            </a:lvl1pPr>
            <a:lvl2pPr marL="405458" indent="0" algn="ctr">
              <a:buNone/>
              <a:defRPr/>
            </a:lvl2pPr>
            <a:lvl3pPr marL="810907" indent="0" algn="ctr">
              <a:buNone/>
              <a:defRPr/>
            </a:lvl3pPr>
            <a:lvl4pPr marL="1216378" indent="0" algn="ctr">
              <a:buNone/>
              <a:defRPr/>
            </a:lvl4pPr>
            <a:lvl5pPr marL="1621834" indent="0" algn="ctr">
              <a:buNone/>
              <a:defRPr/>
            </a:lvl5pPr>
            <a:lvl6pPr marL="2027275" indent="0" algn="ctr">
              <a:buNone/>
              <a:defRPr/>
            </a:lvl6pPr>
            <a:lvl7pPr marL="2432751" indent="0" algn="ctr">
              <a:buNone/>
              <a:defRPr/>
            </a:lvl7pPr>
            <a:lvl8pPr marL="2838202" indent="0" algn="ctr">
              <a:buNone/>
              <a:defRPr/>
            </a:lvl8pPr>
            <a:lvl9pPr marL="3243662"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36FD047B-4D9D-4E68-A81D-E863EF551D7A}" type="slidenum">
              <a:rPr lang="en-US"/>
              <a:pPr>
                <a:defRPr/>
              </a:pPr>
              <a:t>‹#›</a:t>
            </a:fld>
            <a:endParaRPr lang="en-US"/>
          </a:p>
        </p:txBody>
      </p:sp>
    </p:spTree>
    <p:extLst>
      <p:ext uri="{BB962C8B-B14F-4D97-AF65-F5344CB8AC3E}">
        <p14:creationId xmlns:p14="http://schemas.microsoft.com/office/powerpoint/2010/main" val="3061010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A8FE2746-C85E-47CE-960F-4C229BB4B793}" type="slidenum">
              <a:rPr lang="en-US"/>
              <a:pPr>
                <a:defRPr/>
              </a:pPr>
              <a:t>‹#›</a:t>
            </a:fld>
            <a:endParaRPr lang="en-US"/>
          </a:p>
        </p:txBody>
      </p:sp>
    </p:spTree>
    <p:extLst>
      <p:ext uri="{BB962C8B-B14F-4D97-AF65-F5344CB8AC3E}">
        <p14:creationId xmlns:p14="http://schemas.microsoft.com/office/powerpoint/2010/main" val="2798474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7146"/>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92"/>
            <a:ext cx="7771680" cy="1500638"/>
          </a:xfrm>
        </p:spPr>
        <p:txBody>
          <a:bodyPr anchor="b"/>
          <a:lstStyle>
            <a:lvl1pPr marL="0" indent="0">
              <a:buNone/>
              <a:defRPr sz="1800"/>
            </a:lvl1pPr>
            <a:lvl2pPr marL="405458" indent="0">
              <a:buNone/>
              <a:defRPr sz="1600"/>
            </a:lvl2pPr>
            <a:lvl3pPr marL="810907" indent="0">
              <a:buNone/>
              <a:defRPr sz="1500"/>
            </a:lvl3pPr>
            <a:lvl4pPr marL="1216378" indent="0">
              <a:buNone/>
              <a:defRPr sz="1300"/>
            </a:lvl4pPr>
            <a:lvl5pPr marL="1621834" indent="0">
              <a:buNone/>
              <a:defRPr sz="1300"/>
            </a:lvl5pPr>
            <a:lvl6pPr marL="2027275" indent="0">
              <a:buNone/>
              <a:defRPr sz="1300"/>
            </a:lvl6pPr>
            <a:lvl7pPr marL="2432751" indent="0">
              <a:buNone/>
              <a:defRPr sz="1300"/>
            </a:lvl7pPr>
            <a:lvl8pPr marL="2838202" indent="0">
              <a:buNone/>
              <a:defRPr sz="1300"/>
            </a:lvl8pPr>
            <a:lvl9pPr marL="3243662" indent="0">
              <a:buNone/>
              <a:defRPr sz="13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94C17246-46BD-43B5-90A4-319AA634E36B}" type="slidenum">
              <a:rPr lang="en-US"/>
              <a:pPr>
                <a:defRPr/>
              </a:pPr>
              <a:t>‹#›</a:t>
            </a:fld>
            <a:endParaRPr lang="en-US"/>
          </a:p>
        </p:txBody>
      </p:sp>
    </p:spTree>
    <p:extLst>
      <p:ext uri="{BB962C8B-B14F-4D97-AF65-F5344CB8AC3E}">
        <p14:creationId xmlns:p14="http://schemas.microsoft.com/office/powerpoint/2010/main" val="846695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553" y="1604328"/>
            <a:ext cx="4040640" cy="45177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433" y="1604328"/>
            <a:ext cx="4040640" cy="45177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5790F741-00A7-4D42-84B7-A624F2D95D83}" type="slidenum">
              <a:rPr lang="en-US"/>
              <a:pPr>
                <a:defRPr/>
              </a:pPr>
              <a:t>‹#›</a:t>
            </a:fld>
            <a:endParaRPr lang="en-US"/>
          </a:p>
        </p:txBody>
      </p:sp>
    </p:spTree>
    <p:extLst>
      <p:ext uri="{BB962C8B-B14F-4D97-AF65-F5344CB8AC3E}">
        <p14:creationId xmlns:p14="http://schemas.microsoft.com/office/powerpoint/2010/main" val="4278297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91" y="275354"/>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05458" indent="0">
              <a:buNone/>
              <a:defRPr sz="1800" b="1"/>
            </a:lvl2pPr>
            <a:lvl3pPr marL="810907" indent="0">
              <a:buNone/>
              <a:defRPr sz="1600" b="1"/>
            </a:lvl3pPr>
            <a:lvl4pPr marL="1216378" indent="0">
              <a:buNone/>
              <a:defRPr sz="1500" b="1"/>
            </a:lvl4pPr>
            <a:lvl5pPr marL="1621834" indent="0">
              <a:buNone/>
              <a:defRPr sz="1500" b="1"/>
            </a:lvl5pPr>
            <a:lvl6pPr marL="2027275" indent="0">
              <a:buNone/>
              <a:defRPr sz="1500" b="1"/>
            </a:lvl6pPr>
            <a:lvl7pPr marL="2432751" indent="0">
              <a:buNone/>
              <a:defRPr sz="1500" b="1"/>
            </a:lvl7pPr>
            <a:lvl8pPr marL="2838202" indent="0">
              <a:buNone/>
              <a:defRPr sz="1500" b="1"/>
            </a:lvl8pPr>
            <a:lvl9pPr marL="3243662"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05458" indent="0">
              <a:buNone/>
              <a:defRPr sz="1800" b="1"/>
            </a:lvl2pPr>
            <a:lvl3pPr marL="810907" indent="0">
              <a:buNone/>
              <a:defRPr sz="1600" b="1"/>
            </a:lvl3pPr>
            <a:lvl4pPr marL="1216378" indent="0">
              <a:buNone/>
              <a:defRPr sz="1500" b="1"/>
            </a:lvl4pPr>
            <a:lvl5pPr marL="1621834" indent="0">
              <a:buNone/>
              <a:defRPr sz="1500" b="1"/>
            </a:lvl5pPr>
            <a:lvl6pPr marL="2027275" indent="0">
              <a:buNone/>
              <a:defRPr sz="1500" b="1"/>
            </a:lvl6pPr>
            <a:lvl7pPr marL="2432751" indent="0">
              <a:buNone/>
              <a:defRPr sz="1500" b="1"/>
            </a:lvl7pPr>
            <a:lvl8pPr marL="2838202" indent="0">
              <a:buNone/>
              <a:defRPr sz="1500" b="1"/>
            </a:lvl8pPr>
            <a:lvl9pPr marL="3243662"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C656CF4B-964A-4540-B2CF-D64736665A7B}" type="slidenum">
              <a:rPr lang="en-US"/>
              <a:pPr>
                <a:defRPr/>
              </a:pPr>
              <a:t>‹#›</a:t>
            </a:fld>
            <a:endParaRPr lang="en-US"/>
          </a:p>
        </p:txBody>
      </p:sp>
    </p:spTree>
    <p:extLst>
      <p:ext uri="{BB962C8B-B14F-4D97-AF65-F5344CB8AC3E}">
        <p14:creationId xmlns:p14="http://schemas.microsoft.com/office/powerpoint/2010/main" val="856464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888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C3718870-3DC9-4911-9083-CF14F4704254}" type="slidenum">
              <a:rPr lang="en-US"/>
              <a:pPr>
                <a:defRPr/>
              </a:pPr>
              <a:t>‹#›</a:t>
            </a:fld>
            <a:endParaRPr lang="en-US"/>
          </a:p>
        </p:txBody>
      </p:sp>
    </p:spTree>
    <p:extLst>
      <p:ext uri="{BB962C8B-B14F-4D97-AF65-F5344CB8AC3E}">
        <p14:creationId xmlns:p14="http://schemas.microsoft.com/office/powerpoint/2010/main" val="82231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57BDB2-2B9F-4528-8710-ECFED0C75559}" type="datetimeFigureOut">
              <a:rPr lang="en-US" smtClean="0"/>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E0175-B7FD-4D3F-BAB3-557FC971120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86"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93" y="273702"/>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86" y="1434676"/>
            <a:ext cx="3008160" cy="4692013"/>
          </a:xfrm>
        </p:spPr>
        <p:txBody>
          <a:bodyPr/>
          <a:lstStyle>
            <a:lvl1pPr marL="0" indent="0">
              <a:buNone/>
              <a:defRPr sz="1300"/>
            </a:lvl1pPr>
            <a:lvl2pPr marL="405458" indent="0">
              <a:buNone/>
              <a:defRPr sz="1100"/>
            </a:lvl2pPr>
            <a:lvl3pPr marL="810907" indent="0">
              <a:buNone/>
              <a:defRPr sz="900"/>
            </a:lvl3pPr>
            <a:lvl4pPr marL="1216378" indent="0">
              <a:buNone/>
              <a:defRPr sz="800"/>
            </a:lvl4pPr>
            <a:lvl5pPr marL="1621834" indent="0">
              <a:buNone/>
              <a:defRPr sz="800"/>
            </a:lvl5pPr>
            <a:lvl6pPr marL="2027275" indent="0">
              <a:buNone/>
              <a:defRPr sz="800"/>
            </a:lvl6pPr>
            <a:lvl7pPr marL="2432751" indent="0">
              <a:buNone/>
              <a:defRPr sz="800"/>
            </a:lvl7pPr>
            <a:lvl8pPr marL="2838202" indent="0">
              <a:buNone/>
              <a:defRPr sz="800"/>
            </a:lvl8pPr>
            <a:lvl9pPr marL="3243662" indent="0">
              <a:buNone/>
              <a:defRPr sz="8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F5867115-588D-412E-AD77-2D87A3A52642}" type="slidenum">
              <a:rPr lang="en-US"/>
              <a:pPr>
                <a:defRPr/>
              </a:pPr>
              <a:t>‹#›</a:t>
            </a:fld>
            <a:endParaRPr lang="en-US"/>
          </a:p>
        </p:txBody>
      </p:sp>
    </p:spTree>
    <p:extLst>
      <p:ext uri="{BB962C8B-B14F-4D97-AF65-F5344CB8AC3E}">
        <p14:creationId xmlns:p14="http://schemas.microsoft.com/office/powerpoint/2010/main" val="771682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73" y="4800094"/>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73" y="612141"/>
            <a:ext cx="5486400" cy="4115952"/>
          </a:xfrm>
        </p:spPr>
        <p:txBody>
          <a:bodyPr/>
          <a:lstStyle>
            <a:lvl1pPr marL="0" indent="0">
              <a:buNone/>
              <a:defRPr sz="2900"/>
            </a:lvl1pPr>
            <a:lvl2pPr marL="405458" indent="0">
              <a:buNone/>
              <a:defRPr sz="2500"/>
            </a:lvl2pPr>
            <a:lvl3pPr marL="810907" indent="0">
              <a:buNone/>
              <a:defRPr sz="2200"/>
            </a:lvl3pPr>
            <a:lvl4pPr marL="1216378" indent="0">
              <a:buNone/>
              <a:defRPr sz="1800"/>
            </a:lvl4pPr>
            <a:lvl5pPr marL="1621834" indent="0">
              <a:buNone/>
              <a:defRPr sz="1800"/>
            </a:lvl5pPr>
            <a:lvl6pPr marL="2027275" indent="0">
              <a:buNone/>
              <a:defRPr sz="1800"/>
            </a:lvl6pPr>
            <a:lvl7pPr marL="2432751" indent="0">
              <a:buNone/>
              <a:defRPr sz="1800"/>
            </a:lvl7pPr>
            <a:lvl8pPr marL="2838202" indent="0">
              <a:buNone/>
              <a:defRPr sz="1800"/>
            </a:lvl8pPr>
            <a:lvl9pPr marL="3243662" indent="0">
              <a:buNone/>
              <a:defRPr sz="1800"/>
            </a:lvl9pPr>
          </a:lstStyle>
          <a:p>
            <a:pPr lvl="0"/>
            <a:endParaRPr lang="en-US" noProof="0" smtClean="0"/>
          </a:p>
        </p:txBody>
      </p:sp>
      <p:sp>
        <p:nvSpPr>
          <p:cNvPr id="4" name="Text Placeholder 3"/>
          <p:cNvSpPr>
            <a:spLocks noGrp="1"/>
          </p:cNvSpPr>
          <p:nvPr>
            <p:ph type="body" sz="half" idx="2"/>
          </p:nvPr>
        </p:nvSpPr>
        <p:spPr>
          <a:xfrm>
            <a:off x="1792873" y="5367510"/>
            <a:ext cx="5486400" cy="805044"/>
          </a:xfrm>
        </p:spPr>
        <p:txBody>
          <a:bodyPr/>
          <a:lstStyle>
            <a:lvl1pPr marL="0" indent="0">
              <a:buNone/>
              <a:defRPr sz="1300"/>
            </a:lvl1pPr>
            <a:lvl2pPr marL="405458" indent="0">
              <a:buNone/>
              <a:defRPr sz="1100"/>
            </a:lvl2pPr>
            <a:lvl3pPr marL="810907" indent="0">
              <a:buNone/>
              <a:defRPr sz="900"/>
            </a:lvl3pPr>
            <a:lvl4pPr marL="1216378" indent="0">
              <a:buNone/>
              <a:defRPr sz="800"/>
            </a:lvl4pPr>
            <a:lvl5pPr marL="1621834" indent="0">
              <a:buNone/>
              <a:defRPr sz="800"/>
            </a:lvl5pPr>
            <a:lvl6pPr marL="2027275" indent="0">
              <a:buNone/>
              <a:defRPr sz="800"/>
            </a:lvl6pPr>
            <a:lvl7pPr marL="2432751" indent="0">
              <a:buNone/>
              <a:defRPr sz="800"/>
            </a:lvl7pPr>
            <a:lvl8pPr marL="2838202" indent="0">
              <a:buNone/>
              <a:defRPr sz="800"/>
            </a:lvl8pPr>
            <a:lvl9pPr marL="3243662" indent="0">
              <a:buNone/>
              <a:defRPr sz="8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74E04FA0-2DDF-4885-8642-22EFFA6EC3F8}" type="slidenum">
              <a:rPr lang="en-US"/>
              <a:pPr>
                <a:defRPr/>
              </a:pPr>
              <a:t>‹#›</a:t>
            </a:fld>
            <a:endParaRPr lang="en-US"/>
          </a:p>
        </p:txBody>
      </p:sp>
    </p:spTree>
    <p:extLst>
      <p:ext uri="{BB962C8B-B14F-4D97-AF65-F5344CB8AC3E}">
        <p14:creationId xmlns:p14="http://schemas.microsoft.com/office/powerpoint/2010/main" val="161718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58B308F5-C3BF-4F38-89DA-89F953D82484}" type="slidenum">
              <a:rPr lang="en-US"/>
              <a:pPr>
                <a:defRPr/>
              </a:pPr>
              <a:t>‹#›</a:t>
            </a:fld>
            <a:endParaRPr lang="en-US"/>
          </a:p>
        </p:txBody>
      </p:sp>
    </p:spTree>
    <p:extLst>
      <p:ext uri="{BB962C8B-B14F-4D97-AF65-F5344CB8AC3E}">
        <p14:creationId xmlns:p14="http://schemas.microsoft.com/office/powerpoint/2010/main" val="4267835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191" y="273702"/>
            <a:ext cx="2054880" cy="5848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273702"/>
            <a:ext cx="6026400" cy="5848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9F3594D-0A93-4505-9EB0-841F6EF4D52B}" type="slidenum">
              <a:rPr lang="en-US"/>
              <a:pPr>
                <a:defRPr/>
              </a:pPr>
              <a:t>‹#›</a:t>
            </a:fld>
            <a:endParaRPr lang="en-US"/>
          </a:p>
        </p:txBody>
      </p:sp>
    </p:spTree>
    <p:extLst>
      <p:ext uri="{BB962C8B-B14F-4D97-AF65-F5344CB8AC3E}">
        <p14:creationId xmlns:p14="http://schemas.microsoft.com/office/powerpoint/2010/main" val="2620637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6480" y="273629"/>
            <a:ext cx="8219520" cy="113628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6553" y="1604328"/>
            <a:ext cx="4040640" cy="4517755"/>
          </a:xfrm>
        </p:spPr>
        <p:txBody>
          <a:bodyPr/>
          <a:lstStyle/>
          <a:p>
            <a:pPr lvl="0"/>
            <a:endParaRPr lang="en-US" noProof="0" smtClean="0"/>
          </a:p>
        </p:txBody>
      </p:sp>
      <p:sp>
        <p:nvSpPr>
          <p:cNvPr id="4" name="Text Placeholder 3"/>
          <p:cNvSpPr>
            <a:spLocks noGrp="1"/>
          </p:cNvSpPr>
          <p:nvPr>
            <p:ph type="body" sz="half" idx="2"/>
          </p:nvPr>
        </p:nvSpPr>
        <p:spPr>
          <a:xfrm>
            <a:off x="4635433" y="1604328"/>
            <a:ext cx="4040640" cy="45177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2243EF28-DF81-4CAD-814E-EB74EABFBECF}" type="slidenum">
              <a:rPr lang="en-US"/>
              <a:pPr>
                <a:defRPr/>
              </a:pPr>
              <a:t>‹#›</a:t>
            </a:fld>
            <a:endParaRPr lang="en-US"/>
          </a:p>
        </p:txBody>
      </p:sp>
    </p:spTree>
    <p:extLst>
      <p:ext uri="{BB962C8B-B14F-4D97-AF65-F5344CB8AC3E}">
        <p14:creationId xmlns:p14="http://schemas.microsoft.com/office/powerpoint/2010/main" val="1785942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770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57BDB2-2B9F-4528-8710-ECFED0C75559}" type="datetimeFigureOut">
              <a:rPr lang="en-US" smtClean="0"/>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E0175-B7FD-4D3F-BAB3-557FC971120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57BDB2-2B9F-4528-8710-ECFED0C75559}" type="datetimeFigureOut">
              <a:rPr lang="en-US" smtClean="0"/>
              <a:t>11/26/2015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E0175-B7FD-4D3F-BAB3-557FC971120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57BDB2-2B9F-4528-8710-ECFED0C75559}" type="datetimeFigureOut">
              <a:rPr lang="en-US" smtClean="0"/>
              <a:t>11/26/2015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BE0175-B7FD-4D3F-BAB3-557FC971120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57BDB2-2B9F-4528-8710-ECFED0C75559}" type="datetimeFigureOut">
              <a:rPr lang="en-US" smtClean="0"/>
              <a:t>11/26/2015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BE0175-B7FD-4D3F-BAB3-557FC971120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57BDB2-2B9F-4528-8710-ECFED0C75559}" type="datetimeFigureOut">
              <a:rPr lang="en-US" smtClean="0"/>
              <a:t>11/26/2015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BE0175-B7FD-4D3F-BAB3-557FC971120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57BDB2-2B9F-4528-8710-ECFED0C75559}" type="datetimeFigureOut">
              <a:rPr lang="en-US" smtClean="0"/>
              <a:t>11/26/2015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E0175-B7FD-4D3F-BAB3-557FC971120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57BDB2-2B9F-4528-8710-ECFED0C75559}" type="datetimeFigureOut">
              <a:rPr lang="en-US" smtClean="0"/>
              <a:t>11/26/2015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E0175-B7FD-4D3F-BAB3-557FC971120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7BDB2-2B9F-4528-8710-ECFED0C75559}" type="datetimeFigureOut">
              <a:rPr lang="en-US" smtClean="0"/>
              <a:t>11/26/2015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E0175-B7FD-4D3F-BAB3-557FC971120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56480" y="273629"/>
            <a:ext cx="8219520" cy="113628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5123" name="Rectangle 2"/>
          <p:cNvSpPr>
            <a:spLocks noGrp="1" noChangeArrowheads="1"/>
          </p:cNvSpPr>
          <p:nvPr>
            <p:ph type="body" idx="1"/>
          </p:nvPr>
        </p:nvSpPr>
        <p:spPr bwMode="auto">
          <a:xfrm>
            <a:off x="456480" y="1604328"/>
            <a:ext cx="8219520" cy="4517755"/>
          </a:xfrm>
          <a:prstGeom prst="rect">
            <a:avLst/>
          </a:prstGeom>
          <a:noFill/>
          <a:ln w="9525">
            <a:noFill/>
            <a:round/>
            <a:headEnd/>
            <a:tailEnd/>
          </a:ln>
        </p:spPr>
        <p:txBody>
          <a:bodyPr vert="horz" wrap="square" lIns="0" tIns="71502"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456481" y="6247453"/>
            <a:ext cx="2121120" cy="46372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defTabSz="411427" fontAlgn="base" hangingPunct="0">
              <a:lnSpc>
                <a:spcPct val="90000"/>
              </a:lnSpc>
              <a:spcBef>
                <a:spcPct val="0"/>
              </a:spcBef>
              <a:spcAft>
                <a:spcPct val="0"/>
              </a:spcAft>
              <a:buClr>
                <a:srgbClr val="000000"/>
              </a:buClr>
              <a:buSzPct val="100000"/>
              <a:buFont typeface="Times New Roman" pitchFamily="16" charset="0"/>
              <a:buNone/>
              <a:defRPr sz="1300">
                <a:solidFill>
                  <a:srgbClr val="000000"/>
                </a:solidFill>
                <a:latin typeface="Times New Roman" pitchFamily="16" charset="0"/>
              </a:defRPr>
            </a:lvl1pPr>
          </a:lstStyle>
          <a:p>
            <a:pPr>
              <a:defRPr/>
            </a:pPr>
            <a:endParaRPr lang="en-US" dirty="0">
              <a:cs typeface="Lucida Sans Unicode" charset="0"/>
            </a:endParaRPr>
          </a:p>
        </p:txBody>
      </p:sp>
      <p:sp>
        <p:nvSpPr>
          <p:cNvPr id="1028" name="Rectangle 4"/>
          <p:cNvSpPr>
            <a:spLocks noGrp="1" noChangeArrowheads="1"/>
          </p:cNvSpPr>
          <p:nvPr>
            <p:ph type="ftr"/>
          </p:nvPr>
        </p:nvSpPr>
        <p:spPr bwMode="auto">
          <a:xfrm>
            <a:off x="3127682" y="6247453"/>
            <a:ext cx="2890080" cy="46372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defTabSz="411427" fontAlgn="base" hangingPunct="0">
              <a:lnSpc>
                <a:spcPct val="90000"/>
              </a:lnSpc>
              <a:spcBef>
                <a:spcPct val="0"/>
              </a:spcBef>
              <a:spcAft>
                <a:spcPct val="0"/>
              </a:spcAft>
              <a:buClr>
                <a:srgbClr val="000000"/>
              </a:buClr>
              <a:buSzPct val="100000"/>
              <a:buFont typeface="Times New Roman" pitchFamily="16" charset="0"/>
              <a:buNone/>
              <a:defRPr sz="1300">
                <a:solidFill>
                  <a:srgbClr val="000000"/>
                </a:solidFill>
                <a:latin typeface="Times New Roman" pitchFamily="16" charset="0"/>
              </a:defRPr>
            </a:lvl1pPr>
          </a:lstStyle>
          <a:p>
            <a:pPr>
              <a:defRPr/>
            </a:pPr>
            <a:endParaRPr lang="en-US" dirty="0">
              <a:cs typeface="Lucida Sans Unicode" charset="0"/>
            </a:endParaRPr>
          </a:p>
        </p:txBody>
      </p:sp>
      <p:sp>
        <p:nvSpPr>
          <p:cNvPr id="1029" name="Rectangle 5"/>
          <p:cNvSpPr>
            <a:spLocks noGrp="1" noChangeArrowheads="1"/>
          </p:cNvSpPr>
          <p:nvPr>
            <p:ph type="sldNum"/>
          </p:nvPr>
        </p:nvSpPr>
        <p:spPr bwMode="auto">
          <a:xfrm>
            <a:off x="6556321" y="6247453"/>
            <a:ext cx="2121120" cy="46372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defTabSz="411427" fontAlgn="base" hangingPunct="0">
              <a:lnSpc>
                <a:spcPct val="90000"/>
              </a:lnSpc>
              <a:spcBef>
                <a:spcPct val="0"/>
              </a:spcBef>
              <a:spcAft>
                <a:spcPct val="0"/>
              </a:spcAft>
              <a:buClr>
                <a:srgbClr val="000000"/>
              </a:buClr>
              <a:buSzPct val="100000"/>
              <a:buFont typeface="Times New Roman" pitchFamily="16" charset="0"/>
              <a:buNone/>
              <a:defRPr sz="1300">
                <a:solidFill>
                  <a:srgbClr val="000000"/>
                </a:solidFill>
                <a:latin typeface="Times New Roman" pitchFamily="16" charset="0"/>
              </a:defRPr>
            </a:lvl1pPr>
          </a:lstStyle>
          <a:p>
            <a:pPr>
              <a:defRPr/>
            </a:pPr>
            <a:fld id="{0B7E4124-0F20-4C68-97CD-959983ADF51F}" type="slidenum">
              <a:rPr lang="en-US" smtClean="0">
                <a:cs typeface="Lucida Sans Unicode" charset="0"/>
              </a:rPr>
              <a:pPr>
                <a:defRPr/>
              </a:pPr>
              <a:t>‹#›</a:t>
            </a:fld>
            <a:endParaRPr lang="en-US" dirty="0">
              <a:cs typeface="Lucida Sans Unicode" charset="0"/>
            </a:endParaRPr>
          </a:p>
        </p:txBody>
      </p:sp>
    </p:spTree>
    <p:extLst>
      <p:ext uri="{BB962C8B-B14F-4D97-AF65-F5344CB8AC3E}">
        <p14:creationId xmlns:p14="http://schemas.microsoft.com/office/powerpoint/2010/main" val="19299129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defTabSz="404282" rtl="0" eaLnBrk="0" fontAlgn="base" hangingPunct="0">
        <a:lnSpc>
          <a:spcPct val="87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algn="ctr" defTabSz="404282" rtl="0" eaLnBrk="0" fontAlgn="base" hangingPunct="0">
        <a:lnSpc>
          <a:spcPct val="87000"/>
        </a:lnSpc>
        <a:spcBef>
          <a:spcPct val="0"/>
        </a:spcBef>
        <a:spcAft>
          <a:spcPct val="0"/>
        </a:spcAft>
        <a:buClr>
          <a:srgbClr val="000000"/>
        </a:buClr>
        <a:buSzPct val="100000"/>
        <a:buFont typeface="Times New Roman" pitchFamily="16" charset="0"/>
        <a:defRPr sz="4000">
          <a:solidFill>
            <a:srgbClr val="000000"/>
          </a:solidFill>
          <a:latin typeface="Calibri" pitchFamily="34" charset="0"/>
          <a:ea typeface="Lucida Sans Unicode" charset="0"/>
          <a:cs typeface="Lucida Sans Unicode" charset="0"/>
        </a:defRPr>
      </a:lvl2pPr>
      <a:lvl3pPr algn="ctr" defTabSz="404282" rtl="0" eaLnBrk="0" fontAlgn="base" hangingPunct="0">
        <a:lnSpc>
          <a:spcPct val="87000"/>
        </a:lnSpc>
        <a:spcBef>
          <a:spcPct val="0"/>
        </a:spcBef>
        <a:spcAft>
          <a:spcPct val="0"/>
        </a:spcAft>
        <a:buClr>
          <a:srgbClr val="000000"/>
        </a:buClr>
        <a:buSzPct val="100000"/>
        <a:buFont typeface="Times New Roman" pitchFamily="16" charset="0"/>
        <a:defRPr sz="4000">
          <a:solidFill>
            <a:srgbClr val="000000"/>
          </a:solidFill>
          <a:latin typeface="Calibri" pitchFamily="34" charset="0"/>
          <a:ea typeface="Lucida Sans Unicode" charset="0"/>
          <a:cs typeface="Lucida Sans Unicode" charset="0"/>
        </a:defRPr>
      </a:lvl3pPr>
      <a:lvl4pPr algn="ctr" defTabSz="404282" rtl="0" eaLnBrk="0" fontAlgn="base" hangingPunct="0">
        <a:lnSpc>
          <a:spcPct val="87000"/>
        </a:lnSpc>
        <a:spcBef>
          <a:spcPct val="0"/>
        </a:spcBef>
        <a:spcAft>
          <a:spcPct val="0"/>
        </a:spcAft>
        <a:buClr>
          <a:srgbClr val="000000"/>
        </a:buClr>
        <a:buSzPct val="100000"/>
        <a:buFont typeface="Times New Roman" pitchFamily="16" charset="0"/>
        <a:defRPr sz="4000">
          <a:solidFill>
            <a:srgbClr val="000000"/>
          </a:solidFill>
          <a:latin typeface="Calibri" pitchFamily="34" charset="0"/>
          <a:ea typeface="Lucida Sans Unicode" charset="0"/>
          <a:cs typeface="Lucida Sans Unicode" charset="0"/>
        </a:defRPr>
      </a:lvl4pPr>
      <a:lvl5pPr algn="ctr" defTabSz="404282" rtl="0" eaLnBrk="0" fontAlgn="base" hangingPunct="0">
        <a:lnSpc>
          <a:spcPct val="87000"/>
        </a:lnSpc>
        <a:spcBef>
          <a:spcPct val="0"/>
        </a:spcBef>
        <a:spcAft>
          <a:spcPct val="0"/>
        </a:spcAft>
        <a:buClr>
          <a:srgbClr val="000000"/>
        </a:buClr>
        <a:buSzPct val="100000"/>
        <a:buFont typeface="Times New Roman" pitchFamily="16" charset="0"/>
        <a:defRPr sz="4000">
          <a:solidFill>
            <a:srgbClr val="000000"/>
          </a:solidFill>
          <a:latin typeface="Calibri" pitchFamily="34" charset="0"/>
          <a:ea typeface="Lucida Sans Unicode" charset="0"/>
          <a:cs typeface="Lucida Sans Unicode" charset="0"/>
        </a:defRPr>
      </a:lvl5pPr>
      <a:lvl6pPr marL="2230019" indent="-202743" algn="ctr" defTabSz="405458" rtl="0" fontAlgn="base" hangingPunct="0">
        <a:lnSpc>
          <a:spcPct val="87000"/>
        </a:lnSpc>
        <a:spcBef>
          <a:spcPct val="0"/>
        </a:spcBef>
        <a:spcAft>
          <a:spcPct val="0"/>
        </a:spcAft>
        <a:buClr>
          <a:srgbClr val="000000"/>
        </a:buClr>
        <a:buSzPct val="100000"/>
        <a:buFont typeface="Times New Roman" pitchFamily="16" charset="0"/>
        <a:defRPr sz="4000">
          <a:solidFill>
            <a:srgbClr val="000000"/>
          </a:solidFill>
          <a:latin typeface="Arial" charset="0"/>
          <a:ea typeface="Lucida Sans Unicode" charset="0"/>
          <a:cs typeface="Lucida Sans Unicode" charset="0"/>
        </a:defRPr>
      </a:lvl6pPr>
      <a:lvl7pPr marL="2635477" indent="-202743" algn="ctr" defTabSz="405458" rtl="0" fontAlgn="base" hangingPunct="0">
        <a:lnSpc>
          <a:spcPct val="87000"/>
        </a:lnSpc>
        <a:spcBef>
          <a:spcPct val="0"/>
        </a:spcBef>
        <a:spcAft>
          <a:spcPct val="0"/>
        </a:spcAft>
        <a:buClr>
          <a:srgbClr val="000000"/>
        </a:buClr>
        <a:buSzPct val="100000"/>
        <a:buFont typeface="Times New Roman" pitchFamily="16" charset="0"/>
        <a:defRPr sz="4000">
          <a:solidFill>
            <a:srgbClr val="000000"/>
          </a:solidFill>
          <a:latin typeface="Arial" charset="0"/>
          <a:ea typeface="Lucida Sans Unicode" charset="0"/>
          <a:cs typeface="Lucida Sans Unicode" charset="0"/>
        </a:defRPr>
      </a:lvl7pPr>
      <a:lvl8pPr marL="3040927" indent="-202743" algn="ctr" defTabSz="405458" rtl="0" fontAlgn="base" hangingPunct="0">
        <a:lnSpc>
          <a:spcPct val="87000"/>
        </a:lnSpc>
        <a:spcBef>
          <a:spcPct val="0"/>
        </a:spcBef>
        <a:spcAft>
          <a:spcPct val="0"/>
        </a:spcAft>
        <a:buClr>
          <a:srgbClr val="000000"/>
        </a:buClr>
        <a:buSzPct val="100000"/>
        <a:buFont typeface="Times New Roman" pitchFamily="16" charset="0"/>
        <a:defRPr sz="4000">
          <a:solidFill>
            <a:srgbClr val="000000"/>
          </a:solidFill>
          <a:latin typeface="Arial" charset="0"/>
          <a:ea typeface="Lucida Sans Unicode" charset="0"/>
          <a:cs typeface="Lucida Sans Unicode" charset="0"/>
        </a:defRPr>
      </a:lvl8pPr>
      <a:lvl9pPr marL="3446385" indent="-202743" algn="ctr" defTabSz="405458" rtl="0" fontAlgn="base" hangingPunct="0">
        <a:lnSpc>
          <a:spcPct val="87000"/>
        </a:lnSpc>
        <a:spcBef>
          <a:spcPct val="0"/>
        </a:spcBef>
        <a:spcAft>
          <a:spcPct val="0"/>
        </a:spcAft>
        <a:buClr>
          <a:srgbClr val="000000"/>
        </a:buClr>
        <a:buSzPct val="100000"/>
        <a:buFont typeface="Times New Roman" pitchFamily="16" charset="0"/>
        <a:defRPr sz="4000">
          <a:solidFill>
            <a:srgbClr val="000000"/>
          </a:solidFill>
          <a:latin typeface="Arial" charset="0"/>
          <a:ea typeface="Lucida Sans Unicode" charset="0"/>
          <a:cs typeface="Lucida Sans Unicode" charset="0"/>
        </a:defRPr>
      </a:lvl9pPr>
    </p:titleStyle>
    <p:bodyStyle>
      <a:lvl1pPr marL="302861" indent="-302861" algn="l" defTabSz="404282" rtl="0" eaLnBrk="0" fontAlgn="base" hangingPunct="0">
        <a:lnSpc>
          <a:spcPct val="87000"/>
        </a:lnSpc>
        <a:spcBef>
          <a:spcPct val="0"/>
        </a:spcBef>
        <a:spcAft>
          <a:spcPts val="1293"/>
        </a:spcAft>
        <a:buClr>
          <a:srgbClr val="000000"/>
        </a:buClr>
        <a:buSzPct val="100000"/>
        <a:buFont typeface="Times New Roman" pitchFamily="16" charset="0"/>
        <a:defRPr sz="2900">
          <a:solidFill>
            <a:srgbClr val="000000"/>
          </a:solidFill>
          <a:latin typeface="+mn-lt"/>
          <a:ea typeface="+mn-ea"/>
          <a:cs typeface="+mn-cs"/>
        </a:defRPr>
      </a:lvl1pPr>
      <a:lvl2pPr marL="658585" indent="-252860" algn="l" defTabSz="404282" rtl="0" eaLnBrk="0" fontAlgn="base" hangingPunct="0">
        <a:lnSpc>
          <a:spcPct val="87000"/>
        </a:lnSpc>
        <a:spcBef>
          <a:spcPct val="0"/>
        </a:spcBef>
        <a:spcAft>
          <a:spcPts val="1032"/>
        </a:spcAft>
        <a:buClr>
          <a:srgbClr val="000000"/>
        </a:buClr>
        <a:buSzPct val="100000"/>
        <a:buFont typeface="Times New Roman" pitchFamily="16" charset="0"/>
        <a:defRPr sz="2500">
          <a:solidFill>
            <a:srgbClr val="000000"/>
          </a:solidFill>
          <a:latin typeface="+mn-lt"/>
          <a:ea typeface="+mn-ea"/>
          <a:cs typeface="+mn-cs"/>
        </a:defRPr>
      </a:lvl2pPr>
      <a:lvl3pPr marL="1012856" indent="-201427" algn="l" defTabSz="404282" rtl="0" eaLnBrk="0" fontAlgn="base" hangingPunct="0">
        <a:lnSpc>
          <a:spcPct val="87000"/>
        </a:lnSpc>
        <a:spcBef>
          <a:spcPct val="0"/>
        </a:spcBef>
        <a:spcAft>
          <a:spcPts val="771"/>
        </a:spcAft>
        <a:buClr>
          <a:srgbClr val="000000"/>
        </a:buClr>
        <a:buSzPct val="100000"/>
        <a:buFont typeface="Times New Roman" pitchFamily="16" charset="0"/>
        <a:defRPr sz="2200">
          <a:solidFill>
            <a:srgbClr val="000000"/>
          </a:solidFill>
          <a:latin typeface="+mn-lt"/>
          <a:ea typeface="+mn-ea"/>
          <a:cs typeface="+mn-cs"/>
        </a:defRPr>
      </a:lvl3pPr>
      <a:lvl4pPr marL="1418583" indent="-201427" algn="l" defTabSz="404282" rtl="0" eaLnBrk="0" fontAlgn="base" hangingPunct="0">
        <a:lnSpc>
          <a:spcPct val="87000"/>
        </a:lnSpc>
        <a:spcBef>
          <a:spcPct val="0"/>
        </a:spcBef>
        <a:spcAft>
          <a:spcPts val="522"/>
        </a:spcAft>
        <a:buClr>
          <a:srgbClr val="000000"/>
        </a:buClr>
        <a:buSzPct val="100000"/>
        <a:buFont typeface="Times New Roman" pitchFamily="16" charset="0"/>
        <a:defRPr sz="1800">
          <a:solidFill>
            <a:srgbClr val="000000"/>
          </a:solidFill>
          <a:latin typeface="+mn-lt"/>
          <a:ea typeface="+mn-ea"/>
          <a:cs typeface="+mn-cs"/>
        </a:defRPr>
      </a:lvl4pPr>
      <a:lvl5pPr marL="1824284" indent="-201427" algn="l" defTabSz="404282" rtl="0" eaLnBrk="0" fontAlgn="base" hangingPunct="0">
        <a:lnSpc>
          <a:spcPct val="87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5pPr>
      <a:lvl6pPr marL="2230019" indent="-202743" algn="l" defTabSz="405458" rtl="0" fontAlgn="base" hangingPunct="0">
        <a:lnSpc>
          <a:spcPct val="87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6pPr>
      <a:lvl7pPr marL="2635477" indent="-202743" algn="l" defTabSz="405458" rtl="0" fontAlgn="base" hangingPunct="0">
        <a:lnSpc>
          <a:spcPct val="87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7pPr>
      <a:lvl8pPr marL="3040927" indent="-202743" algn="l" defTabSz="405458" rtl="0" fontAlgn="base" hangingPunct="0">
        <a:lnSpc>
          <a:spcPct val="87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8pPr>
      <a:lvl9pPr marL="3446385" indent="-202743" algn="l" defTabSz="405458" rtl="0" fontAlgn="base" hangingPunct="0">
        <a:lnSpc>
          <a:spcPct val="87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9pPr>
    </p:bodyStyle>
    <p:otherStyle>
      <a:defPPr>
        <a:defRPr lang="en-US"/>
      </a:defPPr>
      <a:lvl1pPr marL="0" algn="l" defTabSz="810907" rtl="0" eaLnBrk="1" latinLnBrk="0" hangingPunct="1">
        <a:defRPr sz="1600" kern="1200">
          <a:solidFill>
            <a:schemeClr val="tx1"/>
          </a:solidFill>
          <a:latin typeface="+mn-lt"/>
          <a:ea typeface="+mn-ea"/>
          <a:cs typeface="+mn-cs"/>
        </a:defRPr>
      </a:lvl1pPr>
      <a:lvl2pPr marL="405458" algn="l" defTabSz="810907" rtl="0" eaLnBrk="1" latinLnBrk="0" hangingPunct="1">
        <a:defRPr sz="1600" kern="1200">
          <a:solidFill>
            <a:schemeClr val="tx1"/>
          </a:solidFill>
          <a:latin typeface="+mn-lt"/>
          <a:ea typeface="+mn-ea"/>
          <a:cs typeface="+mn-cs"/>
        </a:defRPr>
      </a:lvl2pPr>
      <a:lvl3pPr marL="810907" algn="l" defTabSz="810907" rtl="0" eaLnBrk="1" latinLnBrk="0" hangingPunct="1">
        <a:defRPr sz="1600" kern="1200">
          <a:solidFill>
            <a:schemeClr val="tx1"/>
          </a:solidFill>
          <a:latin typeface="+mn-lt"/>
          <a:ea typeface="+mn-ea"/>
          <a:cs typeface="+mn-cs"/>
        </a:defRPr>
      </a:lvl3pPr>
      <a:lvl4pPr marL="1216378" algn="l" defTabSz="810907" rtl="0" eaLnBrk="1" latinLnBrk="0" hangingPunct="1">
        <a:defRPr sz="1600" kern="1200">
          <a:solidFill>
            <a:schemeClr val="tx1"/>
          </a:solidFill>
          <a:latin typeface="+mn-lt"/>
          <a:ea typeface="+mn-ea"/>
          <a:cs typeface="+mn-cs"/>
        </a:defRPr>
      </a:lvl4pPr>
      <a:lvl5pPr marL="1621834" algn="l" defTabSz="810907" rtl="0" eaLnBrk="1" latinLnBrk="0" hangingPunct="1">
        <a:defRPr sz="1600" kern="1200">
          <a:solidFill>
            <a:schemeClr val="tx1"/>
          </a:solidFill>
          <a:latin typeface="+mn-lt"/>
          <a:ea typeface="+mn-ea"/>
          <a:cs typeface="+mn-cs"/>
        </a:defRPr>
      </a:lvl5pPr>
      <a:lvl6pPr marL="2027275" algn="l" defTabSz="810907" rtl="0" eaLnBrk="1" latinLnBrk="0" hangingPunct="1">
        <a:defRPr sz="1600" kern="1200">
          <a:solidFill>
            <a:schemeClr val="tx1"/>
          </a:solidFill>
          <a:latin typeface="+mn-lt"/>
          <a:ea typeface="+mn-ea"/>
          <a:cs typeface="+mn-cs"/>
        </a:defRPr>
      </a:lvl6pPr>
      <a:lvl7pPr marL="2432751" algn="l" defTabSz="810907" rtl="0" eaLnBrk="1" latinLnBrk="0" hangingPunct="1">
        <a:defRPr sz="1600" kern="1200">
          <a:solidFill>
            <a:schemeClr val="tx1"/>
          </a:solidFill>
          <a:latin typeface="+mn-lt"/>
          <a:ea typeface="+mn-ea"/>
          <a:cs typeface="+mn-cs"/>
        </a:defRPr>
      </a:lvl7pPr>
      <a:lvl8pPr marL="2838202" algn="l" defTabSz="810907" rtl="0" eaLnBrk="1" latinLnBrk="0" hangingPunct="1">
        <a:defRPr sz="1600" kern="1200">
          <a:solidFill>
            <a:schemeClr val="tx1"/>
          </a:solidFill>
          <a:latin typeface="+mn-lt"/>
          <a:ea typeface="+mn-ea"/>
          <a:cs typeface="+mn-cs"/>
        </a:defRPr>
      </a:lvl8pPr>
      <a:lvl9pPr marL="3243662" algn="l" defTabSz="81090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1447800" y="1219200"/>
            <a:ext cx="6096000" cy="5139869"/>
          </a:xfrm>
          <a:prstGeom prst="rect">
            <a:avLst/>
          </a:prstGeom>
          <a:noFill/>
        </p:spPr>
        <p:txBody>
          <a:bodyPr wrap="square" rtlCol="0">
            <a:spAutoFit/>
          </a:bodyPr>
          <a:lstStyle/>
          <a:p>
            <a:pPr algn="ctr"/>
            <a:r>
              <a:rPr lang="en-US" sz="5400" b="1" dirty="0" smtClean="0"/>
              <a:t>Oxalic Acid </a:t>
            </a:r>
          </a:p>
          <a:p>
            <a:pPr algn="ctr"/>
            <a:r>
              <a:rPr lang="en-US" sz="5400" b="1" dirty="0" smtClean="0"/>
              <a:t>in </a:t>
            </a:r>
          </a:p>
          <a:p>
            <a:pPr algn="ctr"/>
            <a:r>
              <a:rPr lang="en-US" sz="5400" b="1" dirty="0" smtClean="0"/>
              <a:t>Varroa Management</a:t>
            </a:r>
          </a:p>
          <a:p>
            <a:pPr algn="ctr"/>
            <a:endParaRPr lang="en-US" sz="5400" b="1" dirty="0"/>
          </a:p>
          <a:p>
            <a:pPr algn="ctr"/>
            <a:r>
              <a:rPr lang="en-US" sz="2800" b="1" dirty="0" smtClean="0"/>
              <a:t>Randy Oliver</a:t>
            </a:r>
          </a:p>
          <a:p>
            <a:pPr algn="ctr"/>
            <a:r>
              <a:rPr lang="en-US" sz="2800" b="1" dirty="0" smtClean="0"/>
              <a:t>2015</a:t>
            </a:r>
          </a:p>
          <a:p>
            <a:pPr algn="ctr"/>
            <a:endParaRPr lang="en-US" sz="2800" b="1" dirty="0"/>
          </a:p>
          <a:p>
            <a:pPr algn="ctr"/>
            <a:r>
              <a:rPr lang="en-US" sz="2800" b="1" dirty="0" smtClean="0"/>
              <a:t>(see notes under the slides)</a:t>
            </a:r>
            <a:endParaRPr lang="en-US"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0" y="1219200"/>
            <a:ext cx="9144000" cy="923330"/>
          </a:xfrm>
          <a:prstGeom prst="rect">
            <a:avLst/>
          </a:prstGeom>
          <a:noFill/>
        </p:spPr>
        <p:txBody>
          <a:bodyPr wrap="square" rtlCol="0">
            <a:spAutoFit/>
          </a:bodyPr>
          <a:lstStyle/>
          <a:p>
            <a:pPr algn="ctr"/>
            <a:r>
              <a:rPr lang="en-US" sz="5400" b="1" dirty="0" smtClean="0"/>
              <a:t>Purchasing Oxalic Acid</a:t>
            </a:r>
            <a:endParaRPr lang="en-US" sz="5400" b="1" dirty="0"/>
          </a:p>
        </p:txBody>
      </p:sp>
    </p:spTree>
    <p:extLst>
      <p:ext uri="{BB962C8B-B14F-4D97-AF65-F5344CB8AC3E}">
        <p14:creationId xmlns:p14="http://schemas.microsoft.com/office/powerpoint/2010/main" val="786212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22" name="Picture 2" descr="C:\Users\Randy\Documents\Old Computer files\Old computer\Articles\powerpoint\oxalic sack.jpg"/>
          <p:cNvPicPr>
            <a:picLocks noChangeAspect="1" noChangeArrowheads="1"/>
          </p:cNvPicPr>
          <p:nvPr/>
        </p:nvPicPr>
        <p:blipFill>
          <a:blip r:embed="rId3" cstate="print"/>
          <a:srcRect/>
          <a:stretch>
            <a:fillRect/>
          </a:stretch>
        </p:blipFill>
        <p:spPr bwMode="auto">
          <a:xfrm>
            <a:off x="533400" y="50800"/>
            <a:ext cx="5105400" cy="6807200"/>
          </a:xfrm>
          <a:prstGeom prst="rect">
            <a:avLst/>
          </a:prstGeom>
          <a:noFill/>
        </p:spPr>
      </p:pic>
      <p:sp>
        <p:nvSpPr>
          <p:cNvPr id="3" name="Text Box 2"/>
          <p:cNvSpPr txBox="1">
            <a:spLocks noChangeArrowheads="1"/>
          </p:cNvSpPr>
          <p:nvPr/>
        </p:nvSpPr>
        <p:spPr bwMode="auto">
          <a:xfrm>
            <a:off x="5638800" y="609600"/>
            <a:ext cx="3352800" cy="3867296"/>
          </a:xfrm>
          <a:prstGeom prst="rect">
            <a:avLst/>
          </a:prstGeom>
          <a:noFill/>
          <a:ln w="9525">
            <a:noFill/>
            <a:round/>
            <a:headEnd/>
            <a:tailEnd/>
          </a:ln>
        </p:spPr>
        <p:txBody>
          <a:bodyPr wrap="square" lIns="79962" tIns="68159" rIns="79962" bIns="40001">
            <a:spAutoFit/>
          </a:bodyPr>
          <a:lstStyle/>
          <a:p>
            <a:pPr algn="ctr" defTabSz="405710" fontAlgn="base" hangingPunct="0">
              <a:lnSpc>
                <a:spcPct val="93000"/>
              </a:lnSpc>
              <a:spcBef>
                <a:spcPct val="0"/>
              </a:spcBef>
              <a:spcAft>
                <a:spcPts val="1293"/>
              </a:spcAft>
              <a:buClr>
                <a:srgbClr val="000000"/>
              </a:buClr>
              <a:buSzPct val="100000"/>
              <a:tabLst>
                <a:tab pos="0" algn="l"/>
                <a:tab pos="405710" algn="l"/>
                <a:tab pos="811427" algn="l"/>
                <a:tab pos="1218565" algn="l"/>
                <a:tab pos="1624288" algn="l"/>
                <a:tab pos="2031429" algn="l"/>
                <a:tab pos="2437143" algn="l"/>
                <a:tab pos="2844289" algn="l"/>
                <a:tab pos="3250000" algn="l"/>
                <a:tab pos="3655715" algn="l"/>
                <a:tab pos="4062855" algn="l"/>
                <a:tab pos="4468571" algn="l"/>
                <a:tab pos="4875715" algn="l"/>
                <a:tab pos="5281435" algn="l"/>
                <a:tab pos="5688567" algn="l"/>
                <a:tab pos="6094288" algn="l"/>
                <a:tab pos="6501430" algn="l"/>
                <a:tab pos="6907142" algn="l"/>
                <a:tab pos="7312855" algn="l"/>
                <a:tab pos="7720002" algn="l"/>
                <a:tab pos="8125715" algn="l"/>
              </a:tabLst>
            </a:pPr>
            <a:r>
              <a:rPr lang="en-GB" sz="3600" b="1" dirty="0" smtClean="0">
                <a:solidFill>
                  <a:srgbClr val="FFFFFF"/>
                </a:solidFill>
              </a:rPr>
              <a:t>Sold as </a:t>
            </a:r>
          </a:p>
          <a:p>
            <a:pPr algn="ctr" defTabSz="405710" fontAlgn="base" hangingPunct="0">
              <a:lnSpc>
                <a:spcPct val="93000"/>
              </a:lnSpc>
              <a:spcBef>
                <a:spcPct val="0"/>
              </a:spcBef>
              <a:spcAft>
                <a:spcPts val="1293"/>
              </a:spcAft>
              <a:buClr>
                <a:srgbClr val="000000"/>
              </a:buClr>
              <a:buSzPct val="100000"/>
              <a:tabLst>
                <a:tab pos="0" algn="l"/>
                <a:tab pos="405710" algn="l"/>
                <a:tab pos="811427" algn="l"/>
                <a:tab pos="1218565" algn="l"/>
                <a:tab pos="1624288" algn="l"/>
                <a:tab pos="2031429" algn="l"/>
                <a:tab pos="2437143" algn="l"/>
                <a:tab pos="2844289" algn="l"/>
                <a:tab pos="3250000" algn="l"/>
                <a:tab pos="3655715" algn="l"/>
                <a:tab pos="4062855" algn="l"/>
                <a:tab pos="4468571" algn="l"/>
                <a:tab pos="4875715" algn="l"/>
                <a:tab pos="5281435" algn="l"/>
                <a:tab pos="5688567" algn="l"/>
                <a:tab pos="6094288" algn="l"/>
                <a:tab pos="6501430" algn="l"/>
                <a:tab pos="6907142" algn="l"/>
                <a:tab pos="7312855" algn="l"/>
                <a:tab pos="7720002" algn="l"/>
                <a:tab pos="8125715" algn="l"/>
              </a:tabLst>
            </a:pPr>
            <a:r>
              <a:rPr lang="en-GB" sz="3600" b="1" dirty="0" smtClean="0">
                <a:solidFill>
                  <a:srgbClr val="FFFFFF"/>
                </a:solidFill>
              </a:rPr>
              <a:t>oxalic acid dihydrate</a:t>
            </a:r>
          </a:p>
          <a:p>
            <a:pPr algn="ctr" defTabSz="405710" fontAlgn="base" hangingPunct="0">
              <a:lnSpc>
                <a:spcPct val="93000"/>
              </a:lnSpc>
              <a:spcBef>
                <a:spcPct val="0"/>
              </a:spcBef>
              <a:spcAft>
                <a:spcPts val="1293"/>
              </a:spcAft>
              <a:buClr>
                <a:srgbClr val="000000"/>
              </a:buClr>
              <a:buSzPct val="100000"/>
              <a:tabLst>
                <a:tab pos="0" algn="l"/>
                <a:tab pos="405710" algn="l"/>
                <a:tab pos="811427" algn="l"/>
                <a:tab pos="1218565" algn="l"/>
                <a:tab pos="1624288" algn="l"/>
                <a:tab pos="2031429" algn="l"/>
                <a:tab pos="2437143" algn="l"/>
                <a:tab pos="2844289" algn="l"/>
                <a:tab pos="3250000" algn="l"/>
                <a:tab pos="3655715" algn="l"/>
                <a:tab pos="4062855" algn="l"/>
                <a:tab pos="4468571" algn="l"/>
                <a:tab pos="4875715" algn="l"/>
                <a:tab pos="5281435" algn="l"/>
                <a:tab pos="5688567" algn="l"/>
                <a:tab pos="6094288" algn="l"/>
                <a:tab pos="6501430" algn="l"/>
                <a:tab pos="6907142" algn="l"/>
                <a:tab pos="7312855" algn="l"/>
                <a:tab pos="7720002" algn="l"/>
                <a:tab pos="8125715" algn="l"/>
              </a:tabLst>
            </a:pPr>
            <a:endParaRPr lang="en-GB" sz="3600" b="1" dirty="0">
              <a:solidFill>
                <a:srgbClr val="FFFFFF"/>
              </a:solidFill>
            </a:endParaRPr>
          </a:p>
          <a:p>
            <a:pPr algn="ctr" defTabSz="405710" fontAlgn="base" hangingPunct="0">
              <a:lnSpc>
                <a:spcPct val="93000"/>
              </a:lnSpc>
              <a:spcBef>
                <a:spcPct val="0"/>
              </a:spcBef>
              <a:spcAft>
                <a:spcPts val="1293"/>
              </a:spcAft>
              <a:buClr>
                <a:srgbClr val="000000"/>
              </a:buClr>
              <a:buSzPct val="100000"/>
              <a:tabLst>
                <a:tab pos="0" algn="l"/>
                <a:tab pos="405710" algn="l"/>
                <a:tab pos="811427" algn="l"/>
                <a:tab pos="1218565" algn="l"/>
                <a:tab pos="1624288" algn="l"/>
                <a:tab pos="2031429" algn="l"/>
                <a:tab pos="2437143" algn="l"/>
                <a:tab pos="2844289" algn="l"/>
                <a:tab pos="3250000" algn="l"/>
                <a:tab pos="3655715" algn="l"/>
                <a:tab pos="4062855" algn="l"/>
                <a:tab pos="4468571" algn="l"/>
                <a:tab pos="4875715" algn="l"/>
                <a:tab pos="5281435" algn="l"/>
                <a:tab pos="5688567" algn="l"/>
                <a:tab pos="6094288" algn="l"/>
                <a:tab pos="6501430" algn="l"/>
                <a:tab pos="6907142" algn="l"/>
                <a:tab pos="7312855" algn="l"/>
                <a:tab pos="7720002" algn="l"/>
                <a:tab pos="8125715" algn="l"/>
              </a:tabLst>
            </a:pPr>
            <a:endParaRPr lang="en-GB" sz="3600" b="1" dirty="0" smtClean="0">
              <a:solidFill>
                <a:srgbClr val="FFFFFF"/>
              </a:solidFill>
            </a:endParaRPr>
          </a:p>
          <a:p>
            <a:pPr algn="ctr" defTabSz="405710" fontAlgn="base" hangingPunct="0">
              <a:lnSpc>
                <a:spcPct val="93000"/>
              </a:lnSpc>
              <a:spcBef>
                <a:spcPct val="0"/>
              </a:spcBef>
              <a:spcAft>
                <a:spcPts val="1293"/>
              </a:spcAft>
              <a:buClr>
                <a:srgbClr val="000000"/>
              </a:buClr>
              <a:buSzPct val="100000"/>
              <a:tabLst>
                <a:tab pos="0" algn="l"/>
                <a:tab pos="405710" algn="l"/>
                <a:tab pos="811427" algn="l"/>
                <a:tab pos="1218565" algn="l"/>
                <a:tab pos="1624288" algn="l"/>
                <a:tab pos="2031429" algn="l"/>
                <a:tab pos="2437143" algn="l"/>
                <a:tab pos="2844289" algn="l"/>
                <a:tab pos="3250000" algn="l"/>
                <a:tab pos="3655715" algn="l"/>
                <a:tab pos="4062855" algn="l"/>
                <a:tab pos="4468571" algn="l"/>
                <a:tab pos="4875715" algn="l"/>
                <a:tab pos="5281435" algn="l"/>
                <a:tab pos="5688567" algn="l"/>
                <a:tab pos="6094288" algn="l"/>
                <a:tab pos="6501430" algn="l"/>
                <a:tab pos="6907142" algn="l"/>
                <a:tab pos="7312855" algn="l"/>
                <a:tab pos="7720002" algn="l"/>
                <a:tab pos="8125715" algn="l"/>
              </a:tabLst>
            </a:pPr>
            <a:r>
              <a:rPr lang="en-GB" sz="3600" b="1" dirty="0" smtClean="0">
                <a:solidFill>
                  <a:srgbClr val="FFFFFF"/>
                </a:solidFill>
              </a:rPr>
              <a:t>“Wood Bleach”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8473" y="6137967"/>
            <a:ext cx="9144000" cy="509967"/>
          </a:xfrm>
          <a:prstGeom prst="rect">
            <a:avLst/>
          </a:prstGeom>
          <a:noFill/>
          <a:ln w="9525">
            <a:noFill/>
            <a:round/>
            <a:headEnd/>
            <a:tailEnd/>
          </a:ln>
        </p:spPr>
        <p:txBody>
          <a:bodyPr wrap="square" lIns="79962" tIns="68159" rIns="79962" bIns="40001">
            <a:spAutoFit/>
          </a:bodyPr>
          <a:lstStyle/>
          <a:p>
            <a:pPr algn="ctr" defTabSz="405710" fontAlgn="base" hangingPunct="0">
              <a:lnSpc>
                <a:spcPct val="93000"/>
              </a:lnSpc>
              <a:spcBef>
                <a:spcPct val="0"/>
              </a:spcBef>
              <a:spcAft>
                <a:spcPts val="1293"/>
              </a:spcAft>
              <a:buClr>
                <a:srgbClr val="000000"/>
              </a:buClr>
              <a:buSzPct val="100000"/>
              <a:tabLst>
                <a:tab pos="0" algn="l"/>
                <a:tab pos="405710" algn="l"/>
                <a:tab pos="811427" algn="l"/>
                <a:tab pos="1218565" algn="l"/>
                <a:tab pos="1624288" algn="l"/>
                <a:tab pos="2031429" algn="l"/>
                <a:tab pos="2437143" algn="l"/>
                <a:tab pos="2844289" algn="l"/>
                <a:tab pos="3250000" algn="l"/>
                <a:tab pos="3655715" algn="l"/>
                <a:tab pos="4062855" algn="l"/>
                <a:tab pos="4468571" algn="l"/>
                <a:tab pos="4875715" algn="l"/>
                <a:tab pos="5281435" algn="l"/>
                <a:tab pos="5688567" algn="l"/>
                <a:tab pos="6094288" algn="l"/>
                <a:tab pos="6501430" algn="l"/>
                <a:tab pos="6907142" algn="l"/>
                <a:tab pos="7312855" algn="l"/>
                <a:tab pos="7720002" algn="l"/>
                <a:tab pos="8125715" algn="l"/>
              </a:tabLst>
            </a:pPr>
            <a:r>
              <a:rPr lang="en-GB" sz="2800" b="1" dirty="0" smtClean="0">
                <a:solidFill>
                  <a:srgbClr val="FFFFFF"/>
                </a:solidFill>
              </a:rPr>
              <a:t>Thanks to Brushy Mountain for registering oxalic!</a:t>
            </a:r>
            <a:endParaRPr lang="en-GB" sz="2800" b="1" dirty="0" smtClean="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
            <a:ext cx="7058025" cy="593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3585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1447800" y="1219200"/>
            <a:ext cx="6096000" cy="923330"/>
          </a:xfrm>
          <a:prstGeom prst="rect">
            <a:avLst/>
          </a:prstGeom>
          <a:noFill/>
        </p:spPr>
        <p:txBody>
          <a:bodyPr wrap="square" rtlCol="0">
            <a:spAutoFit/>
          </a:bodyPr>
          <a:lstStyle/>
          <a:p>
            <a:pPr algn="ctr"/>
            <a:r>
              <a:rPr lang="en-US" sz="5400" b="1" dirty="0" smtClean="0"/>
              <a:t>Mixing Oxalic Syrup</a:t>
            </a:r>
            <a:endParaRPr lang="en-US" sz="5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C:\Users\Randy\Pictures\Old computer\oxalic measuring.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 Box 2"/>
          <p:cNvSpPr txBox="1">
            <a:spLocks noChangeArrowheads="1"/>
          </p:cNvSpPr>
          <p:nvPr/>
        </p:nvSpPr>
        <p:spPr bwMode="auto">
          <a:xfrm>
            <a:off x="0" y="5489336"/>
            <a:ext cx="3276600" cy="1368664"/>
          </a:xfrm>
          <a:prstGeom prst="rect">
            <a:avLst/>
          </a:prstGeom>
          <a:noFill/>
          <a:ln w="9525">
            <a:noFill/>
            <a:round/>
            <a:headEnd/>
            <a:tailEnd/>
          </a:ln>
        </p:spPr>
        <p:txBody>
          <a:bodyPr wrap="square" lIns="79962" tIns="68159" rIns="79962" bIns="40001">
            <a:spAutoFit/>
          </a:bodyPr>
          <a:lstStyle/>
          <a:p>
            <a:pPr algn="ctr" defTabSz="405710" fontAlgn="base" hangingPunct="0">
              <a:lnSpc>
                <a:spcPct val="93000"/>
              </a:lnSpc>
              <a:spcBef>
                <a:spcPct val="0"/>
              </a:spcBef>
              <a:spcAft>
                <a:spcPts val="1293"/>
              </a:spcAft>
              <a:buClr>
                <a:srgbClr val="000000"/>
              </a:buClr>
              <a:buSzPct val="100000"/>
              <a:tabLst>
                <a:tab pos="0" algn="l"/>
                <a:tab pos="405710" algn="l"/>
                <a:tab pos="811427" algn="l"/>
                <a:tab pos="1218565" algn="l"/>
                <a:tab pos="1624288" algn="l"/>
                <a:tab pos="2031429" algn="l"/>
                <a:tab pos="2437143" algn="l"/>
                <a:tab pos="2844289" algn="l"/>
                <a:tab pos="3250000" algn="l"/>
                <a:tab pos="3655715" algn="l"/>
                <a:tab pos="4062855" algn="l"/>
                <a:tab pos="4468571" algn="l"/>
                <a:tab pos="4875715" algn="l"/>
                <a:tab pos="5281435" algn="l"/>
                <a:tab pos="5688567" algn="l"/>
                <a:tab pos="6094288" algn="l"/>
                <a:tab pos="6501430" algn="l"/>
                <a:tab pos="6907142" algn="l"/>
                <a:tab pos="7312855" algn="l"/>
                <a:tab pos="7720002" algn="l"/>
                <a:tab pos="8125715" algn="l"/>
              </a:tabLst>
            </a:pPr>
            <a:r>
              <a:rPr lang="en-GB" sz="4400" b="1" dirty="0" smtClean="0">
                <a:solidFill>
                  <a:srgbClr val="FFFFFF"/>
                </a:solidFill>
              </a:rPr>
              <a:t>Need to </a:t>
            </a:r>
            <a:r>
              <a:rPr lang="en-GB" sz="4400" b="1" u="sng" dirty="0" smtClean="0">
                <a:solidFill>
                  <a:srgbClr val="FFFFFF"/>
                </a:solidFill>
              </a:rPr>
              <a:t>weigh</a:t>
            </a:r>
            <a:endParaRPr lang="en-GB" sz="4400" b="1" dirty="0" smtClean="0">
              <a:solidFill>
                <a:srgbClr val="FFFFFF"/>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52400"/>
            <a:ext cx="33528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9570" name="Picture 2" descr="http://www.mortonsalt.com/content/images/for-your-home/water-hardness-graphic.jpg?v=1.5"/>
          <p:cNvPicPr>
            <a:picLocks noChangeAspect="1" noChangeArrowheads="1"/>
          </p:cNvPicPr>
          <p:nvPr/>
        </p:nvPicPr>
        <p:blipFill>
          <a:blip r:embed="rId3" cstate="print"/>
          <a:srcRect/>
          <a:stretch>
            <a:fillRect/>
          </a:stretch>
        </p:blipFill>
        <p:spPr bwMode="auto">
          <a:xfrm>
            <a:off x="-1" y="0"/>
            <a:ext cx="7507389" cy="6096000"/>
          </a:xfrm>
          <a:prstGeom prst="rect">
            <a:avLst/>
          </a:prstGeom>
          <a:noFill/>
        </p:spPr>
      </p:pic>
      <p:sp>
        <p:nvSpPr>
          <p:cNvPr id="4" name="Text Box 2"/>
          <p:cNvSpPr txBox="1">
            <a:spLocks noChangeArrowheads="1"/>
          </p:cNvSpPr>
          <p:nvPr/>
        </p:nvSpPr>
        <p:spPr bwMode="auto">
          <a:xfrm>
            <a:off x="0" y="6096000"/>
            <a:ext cx="9144000" cy="624422"/>
          </a:xfrm>
          <a:prstGeom prst="rect">
            <a:avLst/>
          </a:prstGeom>
          <a:noFill/>
          <a:ln w="9525">
            <a:noFill/>
            <a:round/>
            <a:headEnd/>
            <a:tailEnd/>
          </a:ln>
        </p:spPr>
        <p:txBody>
          <a:bodyPr wrap="square" lIns="79962" tIns="68159" rIns="79962" bIns="40001">
            <a:spAutoFit/>
          </a:bodyPr>
          <a:lstStyle/>
          <a:p>
            <a:pPr algn="ctr" defTabSz="405710" fontAlgn="base" hangingPunct="0">
              <a:lnSpc>
                <a:spcPct val="93000"/>
              </a:lnSpc>
              <a:spcBef>
                <a:spcPct val="0"/>
              </a:spcBef>
              <a:spcAft>
                <a:spcPts val="1293"/>
              </a:spcAft>
              <a:buClr>
                <a:srgbClr val="000000"/>
              </a:buClr>
              <a:buSzPct val="100000"/>
              <a:tabLst>
                <a:tab pos="0" algn="l"/>
                <a:tab pos="405710" algn="l"/>
                <a:tab pos="811427" algn="l"/>
                <a:tab pos="1218565" algn="l"/>
                <a:tab pos="1624288" algn="l"/>
                <a:tab pos="2031429" algn="l"/>
                <a:tab pos="2437143" algn="l"/>
                <a:tab pos="2844289" algn="l"/>
                <a:tab pos="3250000" algn="l"/>
                <a:tab pos="3655715" algn="l"/>
                <a:tab pos="4062855" algn="l"/>
                <a:tab pos="4468571" algn="l"/>
                <a:tab pos="4875715" algn="l"/>
                <a:tab pos="5281435" algn="l"/>
                <a:tab pos="5688567" algn="l"/>
                <a:tab pos="6094288" algn="l"/>
                <a:tab pos="6501430" algn="l"/>
                <a:tab pos="6907142" algn="l"/>
                <a:tab pos="7312855" algn="l"/>
                <a:tab pos="7720002" algn="l"/>
                <a:tab pos="8125715" algn="l"/>
              </a:tabLst>
            </a:pPr>
            <a:r>
              <a:rPr lang="en-GB" sz="3600" b="1" dirty="0" smtClean="0">
                <a:solidFill>
                  <a:srgbClr val="FFFFFF"/>
                </a:solidFill>
              </a:rPr>
              <a:t>Don’t use hard water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5486400"/>
            <a:ext cx="9144000" cy="1219200"/>
          </a:xfrm>
          <a:prstGeom prst="rect">
            <a:avLst/>
          </a:prstGeom>
          <a:solidFill>
            <a:schemeClr val="tx1"/>
          </a:solidFill>
        </p:spPr>
        <p:txBody>
          <a:bodyPr lIns="89680" tIns="44842" rIns="89680" bIns="44842" anchor="ctr"/>
          <a:lstStyle/>
          <a:p>
            <a:pPr algn="ctr" defTabSz="406342" fontAlgn="base" hangingPunct="0">
              <a:lnSpc>
                <a:spcPct val="150000"/>
              </a:lnSpc>
              <a:spcBef>
                <a:spcPct val="0"/>
              </a:spcBef>
              <a:spcAft>
                <a:spcPct val="0"/>
              </a:spcAft>
              <a:buClr>
                <a:srgbClr val="000000"/>
              </a:buClr>
              <a:buSzPct val="100000"/>
              <a:defRPr/>
            </a:pPr>
            <a:r>
              <a:rPr lang="en-US" sz="3200" b="1" dirty="0" smtClean="0">
                <a:solidFill>
                  <a:srgbClr val="FFFFFF"/>
                </a:solidFill>
                <a:latin typeface="Comic Sans MS" pitchFamily="66" charset="0"/>
                <a:ea typeface="+mj-ea"/>
              </a:rPr>
              <a:t>Use the exact dose!</a:t>
            </a:r>
            <a:endParaRPr lang="en-US" sz="3200" b="1" dirty="0">
              <a:solidFill>
                <a:srgbClr val="FFFFFF"/>
              </a:solidFill>
              <a:latin typeface="Comic Sans MS" pitchFamily="66" charset="0"/>
              <a:ea typeface="+mj-ea"/>
            </a:endParaRPr>
          </a:p>
        </p:txBody>
      </p:sp>
      <p:pic>
        <p:nvPicPr>
          <p:cNvPr id="480258" name="Picture 2"/>
          <p:cNvPicPr>
            <a:picLocks noChangeAspect="1" noChangeArrowheads="1"/>
          </p:cNvPicPr>
          <p:nvPr/>
        </p:nvPicPr>
        <p:blipFill>
          <a:blip r:embed="rId3" cstate="print"/>
          <a:srcRect/>
          <a:stretch>
            <a:fillRect/>
          </a:stretch>
        </p:blipFill>
        <p:spPr bwMode="auto">
          <a:xfrm>
            <a:off x="27" y="4"/>
            <a:ext cx="9001125" cy="543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0" y="228603"/>
          <a:ext cx="6705601" cy="6528110"/>
        </p:xfrm>
        <a:graphic>
          <a:graphicData uri="http://schemas.openxmlformats.org/drawingml/2006/table">
            <a:tbl>
              <a:tblPr/>
              <a:tblGrid>
                <a:gridCol w="946356"/>
                <a:gridCol w="1228239"/>
                <a:gridCol w="1467953"/>
                <a:gridCol w="1241778"/>
                <a:gridCol w="1821275"/>
              </a:tblGrid>
              <a:tr h="708588">
                <a:tc>
                  <a:txBody>
                    <a:bodyPr/>
                    <a:lstStyle/>
                    <a:p>
                      <a:pPr marL="0" marR="0" algn="ctr">
                        <a:spcBef>
                          <a:spcPts val="0"/>
                        </a:spcBef>
                        <a:spcAft>
                          <a:spcPts val="0"/>
                        </a:spcAft>
                      </a:pPr>
                      <a:r>
                        <a:rPr lang="en-US" sz="1200" b="1" i="1" dirty="0">
                          <a:latin typeface="+mn-lt"/>
                          <a:ea typeface="Lucida Sans Unicode"/>
                          <a:cs typeface="Times New Roman"/>
                        </a:rPr>
                        <a:t/>
                      </a:r>
                      <a:br>
                        <a:rPr lang="en-US" sz="1200" b="1" i="1" dirty="0">
                          <a:latin typeface="+mn-lt"/>
                          <a:ea typeface="Lucida Sans Unicode"/>
                          <a:cs typeface="Times New Roman"/>
                        </a:rPr>
                      </a:br>
                      <a:r>
                        <a:rPr lang="en-US" sz="1200" b="1" i="1" dirty="0">
                          <a:latin typeface="+mn-lt"/>
                          <a:ea typeface="Lucida Sans Unicode"/>
                          <a:cs typeface="Times New Roman"/>
                        </a:rPr>
                        <a:t>Oxalic strength→</a:t>
                      </a: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i="1" dirty="0">
                          <a:latin typeface="+mn-lt"/>
                          <a:ea typeface="Lucida Sans Unicode"/>
                          <a:cs typeface="Times New Roman"/>
                        </a:rPr>
                        <a:t>“Hot”</a:t>
                      </a:r>
                    </a:p>
                    <a:p>
                      <a:pPr marL="0" marR="0" algn="ctr">
                        <a:spcBef>
                          <a:spcPts val="0"/>
                        </a:spcBef>
                        <a:spcAft>
                          <a:spcPts val="0"/>
                        </a:spcAft>
                      </a:pPr>
                      <a:r>
                        <a:rPr lang="en-US" sz="1200" b="1" i="1" dirty="0">
                          <a:latin typeface="+mn-lt"/>
                          <a:ea typeface="Lucida Sans Unicode"/>
                          <a:cs typeface="Times New Roman"/>
                        </a:rPr>
                        <a:t>4.2% w:v</a:t>
                      </a: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527C"/>
                    </a:solidFill>
                  </a:tcPr>
                </a:tc>
                <a:tc>
                  <a:txBody>
                    <a:bodyPr/>
                    <a:lstStyle/>
                    <a:p>
                      <a:pPr marL="0" marR="0" algn="ctr">
                        <a:spcBef>
                          <a:spcPts val="0"/>
                        </a:spcBef>
                        <a:spcAft>
                          <a:spcPts val="0"/>
                        </a:spcAft>
                      </a:pPr>
                      <a:r>
                        <a:rPr lang="en-US" sz="1200" b="1" i="1">
                          <a:latin typeface="+mn-lt"/>
                          <a:ea typeface="Lucida Sans Unicode"/>
                          <a:cs typeface="Times New Roman"/>
                        </a:rPr>
                        <a:t>“Medium”</a:t>
                      </a:r>
                    </a:p>
                    <a:p>
                      <a:pPr marL="0" marR="0" algn="ctr">
                        <a:spcBef>
                          <a:spcPts val="0"/>
                        </a:spcBef>
                        <a:spcAft>
                          <a:spcPts val="0"/>
                        </a:spcAft>
                      </a:pPr>
                      <a:r>
                        <a:rPr lang="en-US" sz="1200" b="1" i="1">
                          <a:latin typeface="+mn-lt"/>
                          <a:ea typeface="Lucida Sans Unicode"/>
                          <a:cs typeface="Times New Roman"/>
                        </a:rPr>
                        <a:t>3.2% w:v</a:t>
                      </a: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BEFE"/>
                    </a:solidFill>
                  </a:tcPr>
                </a:tc>
                <a:tc>
                  <a:txBody>
                    <a:bodyPr/>
                    <a:lstStyle/>
                    <a:p>
                      <a:pPr marL="0" marR="0" algn="ctr">
                        <a:spcBef>
                          <a:spcPts val="0"/>
                        </a:spcBef>
                        <a:spcAft>
                          <a:spcPts val="0"/>
                        </a:spcAft>
                      </a:pPr>
                      <a:r>
                        <a:rPr lang="en-US" sz="1200" b="1" i="1">
                          <a:latin typeface="+mn-lt"/>
                          <a:ea typeface="Lucida Sans Unicode"/>
                          <a:cs typeface="Times New Roman"/>
                        </a:rPr>
                        <a:t>“Weak”</a:t>
                      </a:r>
                    </a:p>
                    <a:p>
                      <a:pPr marL="0" marR="0" algn="ctr">
                        <a:spcBef>
                          <a:spcPts val="0"/>
                        </a:spcBef>
                        <a:spcAft>
                          <a:spcPts val="0"/>
                        </a:spcAft>
                      </a:pPr>
                      <a:r>
                        <a:rPr lang="en-US" sz="1200" b="1" i="1">
                          <a:latin typeface="+mn-lt"/>
                          <a:ea typeface="Lucida Sans Unicode"/>
                          <a:cs typeface="Times New Roman"/>
                        </a:rPr>
                        <a:t>2.5% w:v</a:t>
                      </a: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FF89"/>
                    </a:solidFill>
                  </a:tcPr>
                </a:tc>
                <a:tc>
                  <a:txBody>
                    <a:bodyPr/>
                    <a:lstStyle/>
                    <a:p>
                      <a:pPr marL="0" marR="0" algn="ctr">
                        <a:spcBef>
                          <a:spcPts val="0"/>
                        </a:spcBef>
                        <a:spcAft>
                          <a:spcPts val="0"/>
                        </a:spcAft>
                      </a:pPr>
                      <a:endParaRPr lang="en-US" sz="1200">
                        <a:latin typeface="+mn-lt"/>
                        <a:ea typeface="Lucida Sans Unicode"/>
                        <a:cs typeface="Times New Roman"/>
                      </a:endParaRPr>
                    </a:p>
                    <a:p>
                      <a:pPr marL="0" marR="0" algn="ctr">
                        <a:spcBef>
                          <a:spcPts val="0"/>
                        </a:spcBef>
                        <a:spcAft>
                          <a:spcPts val="0"/>
                        </a:spcAft>
                      </a:pPr>
                      <a:r>
                        <a:rPr lang="en-US" sz="1200">
                          <a:latin typeface="+mn-lt"/>
                          <a:ea typeface="Lucida Sans Unicode"/>
                          <a:cs typeface="Times New Roman"/>
                        </a:rPr>
                        <a:t>Notes</a:t>
                      </a: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49">
                <a:tc>
                  <a:txBody>
                    <a:bodyPr/>
                    <a:lstStyle/>
                    <a:p>
                      <a:pPr marL="0" marR="0">
                        <a:spcBef>
                          <a:spcPts val="0"/>
                        </a:spcBef>
                        <a:spcAft>
                          <a:spcPts val="0"/>
                        </a:spcAft>
                      </a:pPr>
                      <a:r>
                        <a:rPr lang="en-US" sz="1200">
                          <a:latin typeface="+mn-lt"/>
                          <a:ea typeface="Lucida Sans Unicode"/>
                          <a:cs typeface="Times New Roman"/>
                        </a:rPr>
                        <a:t>OA crystals</a:t>
                      </a: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mn-lt"/>
                          <a:ea typeface="Times New Roman"/>
                          <a:cs typeface="Times New Roman"/>
                        </a:rPr>
                        <a:t>1</a:t>
                      </a:r>
                      <a:endParaRPr lang="en-US" sz="1200" dirty="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527C"/>
                    </a:solidFill>
                  </a:tcPr>
                </a:tc>
                <a:tc>
                  <a:txBody>
                    <a:bodyPr/>
                    <a:lstStyle/>
                    <a:p>
                      <a:pPr marL="0" marR="0" algn="ctr">
                        <a:spcBef>
                          <a:spcPts val="0"/>
                        </a:spcBef>
                        <a:spcAft>
                          <a:spcPts val="0"/>
                        </a:spcAft>
                      </a:pPr>
                      <a:r>
                        <a:rPr lang="en-US" sz="1200" b="1">
                          <a:latin typeface="+mn-lt"/>
                          <a:ea typeface="Times New Roman"/>
                          <a:cs typeface="Times New Roman"/>
                        </a:rPr>
                        <a:t>0.75</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BEFE"/>
                    </a:solidFill>
                  </a:tcPr>
                </a:tc>
                <a:tc>
                  <a:txBody>
                    <a:bodyPr/>
                    <a:lstStyle/>
                    <a:p>
                      <a:pPr marL="0" marR="0" algn="ctr">
                        <a:spcBef>
                          <a:spcPts val="0"/>
                        </a:spcBef>
                        <a:spcAft>
                          <a:spcPts val="0"/>
                        </a:spcAft>
                      </a:pPr>
                      <a:r>
                        <a:rPr lang="en-US" sz="1200" b="1">
                          <a:latin typeface="+mn-lt"/>
                          <a:ea typeface="Times New Roman"/>
                          <a:cs typeface="Times New Roman"/>
                        </a:rPr>
                        <a:t>0.6</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FF89"/>
                    </a:solidFill>
                  </a:tcPr>
                </a:tc>
                <a:tc rowSpan="4">
                  <a:txBody>
                    <a:bodyPr/>
                    <a:lstStyle/>
                    <a:p>
                      <a:pPr marL="0" marR="0">
                        <a:spcBef>
                          <a:spcPts val="0"/>
                        </a:spcBef>
                        <a:spcAft>
                          <a:spcPts val="0"/>
                        </a:spcAft>
                      </a:pPr>
                      <a:r>
                        <a:rPr lang="en-US" sz="1200">
                          <a:latin typeface="+mn-lt"/>
                          <a:ea typeface="Times New Roman"/>
                          <a:cs typeface="Times New Roman"/>
                        </a:rPr>
                        <a:t>Oxalic crystals must be measured by weight.  Sugar and water are about the same by weight or volume (1 pint of either granulated sugar or water weigh 1 lb)</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49">
                <a:tc>
                  <a:txBody>
                    <a:bodyPr/>
                    <a:lstStyle/>
                    <a:p>
                      <a:pPr marL="0" marR="0">
                        <a:spcBef>
                          <a:spcPts val="0"/>
                        </a:spcBef>
                        <a:spcAft>
                          <a:spcPts val="0"/>
                        </a:spcAft>
                      </a:pPr>
                      <a:r>
                        <a:rPr lang="en-US" sz="1200">
                          <a:latin typeface="+mn-lt"/>
                          <a:ea typeface="Lucida Sans Unicode"/>
                          <a:cs typeface="Times New Roman"/>
                        </a:rPr>
                        <a:t>Sucrose</a:t>
                      </a: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mn-lt"/>
                          <a:ea typeface="Times New Roman"/>
                          <a:cs typeface="Times New Roman"/>
                        </a:rPr>
                        <a:t>10</a:t>
                      </a:r>
                      <a:endParaRPr lang="en-US" sz="1200" dirty="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527C"/>
                    </a:solidFill>
                  </a:tcPr>
                </a:tc>
                <a:tc>
                  <a:txBody>
                    <a:bodyPr/>
                    <a:lstStyle/>
                    <a:p>
                      <a:pPr marL="0" marR="0" algn="ctr">
                        <a:spcBef>
                          <a:spcPts val="0"/>
                        </a:spcBef>
                        <a:spcAft>
                          <a:spcPts val="0"/>
                        </a:spcAft>
                      </a:pPr>
                      <a:r>
                        <a:rPr lang="en-US" sz="1200" b="1">
                          <a:latin typeface="+mn-lt"/>
                          <a:ea typeface="Times New Roman"/>
                          <a:cs typeface="Times New Roman"/>
                        </a:rPr>
                        <a:t>10</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BEFE"/>
                    </a:solidFill>
                  </a:tcPr>
                </a:tc>
                <a:tc>
                  <a:txBody>
                    <a:bodyPr/>
                    <a:lstStyle/>
                    <a:p>
                      <a:pPr marL="0" marR="0" algn="ctr">
                        <a:spcBef>
                          <a:spcPts val="0"/>
                        </a:spcBef>
                        <a:spcAft>
                          <a:spcPts val="0"/>
                        </a:spcAft>
                      </a:pPr>
                      <a:r>
                        <a:rPr lang="en-US" sz="1200" b="1">
                          <a:latin typeface="+mn-lt"/>
                          <a:ea typeface="Times New Roman"/>
                          <a:cs typeface="Times New Roman"/>
                        </a:rPr>
                        <a:t>10</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FF89"/>
                    </a:solidFill>
                  </a:tcPr>
                </a:tc>
                <a:tc vMerge="1">
                  <a:txBody>
                    <a:bodyPr/>
                    <a:lstStyle/>
                    <a:p>
                      <a:endParaRPr lang="en-US"/>
                    </a:p>
                  </a:txBody>
                  <a:tcPr/>
                </a:tc>
              </a:tr>
              <a:tr h="288049">
                <a:tc>
                  <a:txBody>
                    <a:bodyPr/>
                    <a:lstStyle/>
                    <a:p>
                      <a:pPr marL="0" marR="0">
                        <a:spcBef>
                          <a:spcPts val="0"/>
                        </a:spcBef>
                        <a:spcAft>
                          <a:spcPts val="0"/>
                        </a:spcAft>
                      </a:pPr>
                      <a:r>
                        <a:rPr lang="en-US" sz="1200">
                          <a:latin typeface="+mn-lt"/>
                          <a:ea typeface="Lucida Sans Unicode"/>
                          <a:cs typeface="Times New Roman"/>
                        </a:rPr>
                        <a:t>Dist. Water</a:t>
                      </a: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mn-lt"/>
                          <a:ea typeface="Times New Roman"/>
                          <a:cs typeface="Times New Roman"/>
                        </a:rPr>
                        <a:t>10</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527C"/>
                    </a:solidFill>
                  </a:tcPr>
                </a:tc>
                <a:tc>
                  <a:txBody>
                    <a:bodyPr/>
                    <a:lstStyle/>
                    <a:p>
                      <a:pPr marL="0" marR="0" algn="ctr">
                        <a:spcBef>
                          <a:spcPts val="0"/>
                        </a:spcBef>
                        <a:spcAft>
                          <a:spcPts val="0"/>
                        </a:spcAft>
                      </a:pPr>
                      <a:r>
                        <a:rPr lang="en-US" sz="1200" b="1" dirty="0">
                          <a:latin typeface="+mn-lt"/>
                          <a:ea typeface="Times New Roman"/>
                          <a:cs typeface="Times New Roman"/>
                        </a:rPr>
                        <a:t>10</a:t>
                      </a:r>
                      <a:endParaRPr lang="en-US" sz="1200" dirty="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BEFE"/>
                    </a:solidFill>
                  </a:tcPr>
                </a:tc>
                <a:tc>
                  <a:txBody>
                    <a:bodyPr/>
                    <a:lstStyle/>
                    <a:p>
                      <a:pPr marL="0" marR="0" algn="ctr">
                        <a:spcBef>
                          <a:spcPts val="0"/>
                        </a:spcBef>
                        <a:spcAft>
                          <a:spcPts val="0"/>
                        </a:spcAft>
                      </a:pPr>
                      <a:r>
                        <a:rPr lang="en-US" sz="1200" b="1">
                          <a:latin typeface="+mn-lt"/>
                          <a:ea typeface="Times New Roman"/>
                          <a:cs typeface="Times New Roman"/>
                        </a:rPr>
                        <a:t>10</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FF89"/>
                    </a:solidFill>
                  </a:tcPr>
                </a:tc>
                <a:tc vMerge="1">
                  <a:txBody>
                    <a:bodyPr/>
                    <a:lstStyle/>
                    <a:p>
                      <a:endParaRPr lang="en-US"/>
                    </a:p>
                  </a:txBody>
                  <a:tcPr/>
                </a:tc>
              </a:tr>
              <a:tr h="472774">
                <a:tc>
                  <a:txBody>
                    <a:bodyPr/>
                    <a:lstStyle/>
                    <a:p>
                      <a:pPr marL="0" marR="0">
                        <a:spcBef>
                          <a:spcPts val="0"/>
                        </a:spcBef>
                        <a:spcAft>
                          <a:spcPts val="0"/>
                        </a:spcAft>
                      </a:pP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527C"/>
                    </a:solidFill>
                  </a:tcPr>
                </a:tc>
                <a:tc>
                  <a:txBody>
                    <a:bodyPr/>
                    <a:lstStyle/>
                    <a:p>
                      <a:pPr marL="0" marR="0" algn="ctr">
                        <a:spcBef>
                          <a:spcPts val="0"/>
                        </a:spcBef>
                        <a:spcAft>
                          <a:spcPts val="0"/>
                        </a:spcAft>
                      </a:pPr>
                      <a:endParaRPr lang="en-US" sz="1200" dirty="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BEFE"/>
                    </a:solidFill>
                  </a:tcPr>
                </a:tc>
                <a:tc>
                  <a:txBody>
                    <a:bodyPr/>
                    <a:lstStyle/>
                    <a:p>
                      <a:pPr marL="0" marR="0" algn="ctr">
                        <a:spcBef>
                          <a:spcPts val="0"/>
                        </a:spcBef>
                        <a:spcAft>
                          <a:spcPts val="0"/>
                        </a:spcAft>
                      </a:pP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FF89"/>
                    </a:solidFill>
                  </a:tcPr>
                </a:tc>
                <a:tc vMerge="1">
                  <a:txBody>
                    <a:bodyPr/>
                    <a:lstStyle/>
                    <a:p>
                      <a:endParaRPr lang="en-US"/>
                    </a:p>
                  </a:txBody>
                  <a:tcPr/>
                </a:tc>
              </a:tr>
              <a:tr h="288049">
                <a:tc>
                  <a:txBody>
                    <a:bodyPr/>
                    <a:lstStyle/>
                    <a:p>
                      <a:pPr marL="0" marR="0">
                        <a:spcBef>
                          <a:spcPts val="0"/>
                        </a:spcBef>
                        <a:spcAft>
                          <a:spcPts val="0"/>
                        </a:spcAft>
                      </a:pPr>
                      <a:r>
                        <a:rPr lang="en-US" sz="1200">
                          <a:latin typeface="+mn-lt"/>
                          <a:ea typeface="Lucida Sans Unicode"/>
                          <a:cs typeface="Times New Roman"/>
                        </a:rPr>
                        <a:t>OA crystals</a:t>
                      </a: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mn-lt"/>
                          <a:ea typeface="Times New Roman"/>
                          <a:cs typeface="Times New Roman"/>
                        </a:rPr>
                        <a:t>60g</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527C"/>
                    </a:solidFill>
                  </a:tcPr>
                </a:tc>
                <a:tc>
                  <a:txBody>
                    <a:bodyPr/>
                    <a:lstStyle/>
                    <a:p>
                      <a:pPr marL="0" marR="0" algn="ctr">
                        <a:spcBef>
                          <a:spcPts val="0"/>
                        </a:spcBef>
                        <a:spcAft>
                          <a:spcPts val="0"/>
                        </a:spcAft>
                      </a:pPr>
                      <a:r>
                        <a:rPr lang="en-US" sz="1200" b="1" dirty="0">
                          <a:latin typeface="+mn-lt"/>
                          <a:ea typeface="Times New Roman"/>
                          <a:cs typeface="Times New Roman"/>
                        </a:rPr>
                        <a:t>45g</a:t>
                      </a:r>
                      <a:endParaRPr lang="en-US" sz="1200" dirty="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BEFE"/>
                    </a:solidFill>
                  </a:tcPr>
                </a:tc>
                <a:tc>
                  <a:txBody>
                    <a:bodyPr/>
                    <a:lstStyle/>
                    <a:p>
                      <a:pPr marL="0" marR="0" algn="ctr">
                        <a:spcBef>
                          <a:spcPts val="0"/>
                        </a:spcBef>
                        <a:spcAft>
                          <a:spcPts val="0"/>
                        </a:spcAft>
                      </a:pPr>
                      <a:r>
                        <a:rPr lang="en-US" sz="1200" b="1">
                          <a:latin typeface="+mn-lt"/>
                          <a:ea typeface="Times New Roman"/>
                          <a:cs typeface="Times New Roman"/>
                        </a:rPr>
                        <a:t>35g</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FF89"/>
                    </a:solidFill>
                  </a:tcPr>
                </a:tc>
                <a:tc>
                  <a:txBody>
                    <a:bodyPr/>
                    <a:lstStyle/>
                    <a:p>
                      <a:pPr marL="0" marR="0">
                        <a:spcBef>
                          <a:spcPts val="0"/>
                        </a:spcBef>
                        <a:spcAft>
                          <a:spcPts val="0"/>
                        </a:spcAft>
                      </a:pPr>
                      <a:endParaRPr lang="en-US" sz="1200">
                        <a:latin typeface="+mn-lt"/>
                        <a:ea typeface="Times New Roman"/>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49">
                <a:tc>
                  <a:txBody>
                    <a:bodyPr/>
                    <a:lstStyle/>
                    <a:p>
                      <a:pPr marL="0" marR="0">
                        <a:spcBef>
                          <a:spcPts val="0"/>
                        </a:spcBef>
                        <a:spcAft>
                          <a:spcPts val="0"/>
                        </a:spcAft>
                      </a:pPr>
                      <a:r>
                        <a:rPr lang="en-US" sz="1200">
                          <a:latin typeface="+mn-lt"/>
                          <a:ea typeface="Lucida Sans Unicode"/>
                          <a:cs typeface="Times New Roman"/>
                        </a:rPr>
                        <a:t>Sucrose</a:t>
                      </a: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mn-lt"/>
                          <a:ea typeface="Times New Roman"/>
                          <a:cs typeface="Times New Roman"/>
                        </a:rPr>
                        <a:t>600g</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527C"/>
                    </a:solidFill>
                  </a:tcPr>
                </a:tc>
                <a:tc>
                  <a:txBody>
                    <a:bodyPr/>
                    <a:lstStyle/>
                    <a:p>
                      <a:pPr marL="0" marR="0" algn="ctr">
                        <a:spcBef>
                          <a:spcPts val="0"/>
                        </a:spcBef>
                        <a:spcAft>
                          <a:spcPts val="0"/>
                        </a:spcAft>
                      </a:pPr>
                      <a:r>
                        <a:rPr lang="en-US" sz="1200" b="1" dirty="0">
                          <a:latin typeface="+mn-lt"/>
                          <a:ea typeface="Times New Roman"/>
                          <a:cs typeface="Times New Roman"/>
                        </a:rPr>
                        <a:t>600g</a:t>
                      </a:r>
                      <a:endParaRPr lang="en-US" sz="1200" dirty="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BEFE"/>
                    </a:solidFill>
                  </a:tcPr>
                </a:tc>
                <a:tc>
                  <a:txBody>
                    <a:bodyPr/>
                    <a:lstStyle/>
                    <a:p>
                      <a:pPr marL="0" marR="0" algn="ctr">
                        <a:spcBef>
                          <a:spcPts val="0"/>
                        </a:spcBef>
                        <a:spcAft>
                          <a:spcPts val="0"/>
                        </a:spcAft>
                      </a:pPr>
                      <a:r>
                        <a:rPr lang="en-US" sz="1200" b="1" dirty="0">
                          <a:latin typeface="+mn-lt"/>
                          <a:ea typeface="Times New Roman"/>
                          <a:cs typeface="Times New Roman"/>
                        </a:rPr>
                        <a:t>600g</a:t>
                      </a:r>
                      <a:endParaRPr lang="en-US" sz="1200" dirty="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FF89"/>
                    </a:solidFill>
                  </a:tcPr>
                </a:tc>
                <a:tc rowSpan="2">
                  <a:txBody>
                    <a:bodyPr/>
                    <a:lstStyle/>
                    <a:p>
                      <a:pPr marL="0" marR="0">
                        <a:spcBef>
                          <a:spcPts val="0"/>
                        </a:spcBef>
                        <a:spcAft>
                          <a:spcPts val="0"/>
                        </a:spcAft>
                      </a:pPr>
                      <a:r>
                        <a:rPr lang="en-US" sz="1200">
                          <a:latin typeface="+mn-lt"/>
                          <a:ea typeface="Times New Roman"/>
                          <a:cs typeface="Times New Roman"/>
                        </a:rPr>
                        <a:t>Makes 1 liter</a:t>
                      </a:r>
                      <a:endParaRPr lang="en-US" sz="1200">
                        <a:latin typeface="+mn-lt"/>
                        <a:ea typeface="Lucida Sans Unicode"/>
                        <a:cs typeface="Times New Roman"/>
                      </a:endParaRPr>
                    </a:p>
                    <a:p>
                      <a:pPr marL="0" marR="0">
                        <a:spcBef>
                          <a:spcPts val="0"/>
                        </a:spcBef>
                        <a:spcAft>
                          <a:spcPts val="0"/>
                        </a:spcAft>
                      </a:pPr>
                      <a:r>
                        <a:rPr lang="en-US" sz="1200">
                          <a:latin typeface="+mn-lt"/>
                          <a:ea typeface="Times New Roman"/>
                          <a:cs typeface="Times New Roman"/>
                        </a:rPr>
                        <a:t>Treats about 20 colonies</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829">
                <a:tc>
                  <a:txBody>
                    <a:bodyPr/>
                    <a:lstStyle/>
                    <a:p>
                      <a:pPr marL="0" marR="0">
                        <a:spcBef>
                          <a:spcPts val="0"/>
                        </a:spcBef>
                        <a:spcAft>
                          <a:spcPts val="0"/>
                        </a:spcAft>
                      </a:pPr>
                      <a:r>
                        <a:rPr lang="en-US" sz="1200">
                          <a:latin typeface="+mn-lt"/>
                          <a:ea typeface="Lucida Sans Unicode"/>
                          <a:cs typeface="Times New Roman"/>
                        </a:rPr>
                        <a:t>Dist. water</a:t>
                      </a: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mn-lt"/>
                          <a:ea typeface="Times New Roman"/>
                          <a:cs typeface="Times New Roman"/>
                        </a:rPr>
                        <a:t>600ml</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527C"/>
                    </a:solidFill>
                  </a:tcPr>
                </a:tc>
                <a:tc>
                  <a:txBody>
                    <a:bodyPr/>
                    <a:lstStyle/>
                    <a:p>
                      <a:pPr marL="0" marR="0" algn="ctr">
                        <a:spcBef>
                          <a:spcPts val="0"/>
                        </a:spcBef>
                        <a:spcAft>
                          <a:spcPts val="0"/>
                        </a:spcAft>
                      </a:pPr>
                      <a:r>
                        <a:rPr lang="en-US" sz="1200" b="1">
                          <a:latin typeface="+mn-lt"/>
                          <a:ea typeface="Times New Roman"/>
                          <a:cs typeface="Times New Roman"/>
                        </a:rPr>
                        <a:t>600ml</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BEFE"/>
                    </a:solidFill>
                  </a:tcPr>
                </a:tc>
                <a:tc>
                  <a:txBody>
                    <a:bodyPr/>
                    <a:lstStyle/>
                    <a:p>
                      <a:pPr marL="0" marR="0" algn="ctr">
                        <a:spcBef>
                          <a:spcPts val="0"/>
                        </a:spcBef>
                        <a:spcAft>
                          <a:spcPts val="0"/>
                        </a:spcAft>
                      </a:pPr>
                      <a:r>
                        <a:rPr lang="en-US" sz="1200" b="1" dirty="0">
                          <a:latin typeface="+mn-lt"/>
                          <a:ea typeface="Times New Roman"/>
                          <a:cs typeface="Times New Roman"/>
                        </a:rPr>
                        <a:t>600ml</a:t>
                      </a:r>
                      <a:endParaRPr lang="en-US" sz="1200" dirty="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FF89"/>
                    </a:solidFill>
                  </a:tcPr>
                </a:tc>
                <a:tc vMerge="1">
                  <a:txBody>
                    <a:bodyPr/>
                    <a:lstStyle/>
                    <a:p>
                      <a:endParaRPr lang="en-US"/>
                    </a:p>
                  </a:txBody>
                  <a:tcPr/>
                </a:tc>
              </a:tr>
              <a:tr h="288049">
                <a:tc>
                  <a:txBody>
                    <a:bodyPr/>
                    <a:lstStyle/>
                    <a:p>
                      <a:pPr marL="0" marR="0">
                        <a:spcBef>
                          <a:spcPts val="0"/>
                        </a:spcBef>
                        <a:spcAft>
                          <a:spcPts val="0"/>
                        </a:spcAft>
                      </a:pP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527C"/>
                    </a:solidFill>
                  </a:tcPr>
                </a:tc>
                <a:tc>
                  <a:txBody>
                    <a:bodyPr/>
                    <a:lstStyle/>
                    <a:p>
                      <a:pPr marL="0" marR="0" algn="ctr">
                        <a:spcBef>
                          <a:spcPts val="0"/>
                        </a:spcBef>
                        <a:spcAft>
                          <a:spcPts val="0"/>
                        </a:spcAft>
                      </a:pP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BEFE"/>
                    </a:solidFill>
                  </a:tcPr>
                </a:tc>
                <a:tc>
                  <a:txBody>
                    <a:bodyPr/>
                    <a:lstStyle/>
                    <a:p>
                      <a:pPr marL="0" marR="0" algn="ctr">
                        <a:spcBef>
                          <a:spcPts val="0"/>
                        </a:spcBef>
                        <a:spcAft>
                          <a:spcPts val="0"/>
                        </a:spcAft>
                      </a:pP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FF89"/>
                    </a:solidFill>
                  </a:tcPr>
                </a:tc>
                <a:tc>
                  <a:txBody>
                    <a:bodyPr/>
                    <a:lstStyle/>
                    <a:p>
                      <a:pPr marL="0" marR="0">
                        <a:spcBef>
                          <a:spcPts val="0"/>
                        </a:spcBef>
                        <a:spcAft>
                          <a:spcPts val="0"/>
                        </a:spcAft>
                      </a:pPr>
                      <a:endParaRPr lang="en-US" sz="1200">
                        <a:latin typeface="+mn-lt"/>
                        <a:ea typeface="Times New Roman"/>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49">
                <a:tc>
                  <a:txBody>
                    <a:bodyPr/>
                    <a:lstStyle/>
                    <a:p>
                      <a:pPr marL="0" marR="0">
                        <a:spcBef>
                          <a:spcPts val="0"/>
                        </a:spcBef>
                        <a:spcAft>
                          <a:spcPts val="0"/>
                        </a:spcAft>
                      </a:pPr>
                      <a:r>
                        <a:rPr lang="en-US" sz="1200">
                          <a:latin typeface="+mn-lt"/>
                          <a:ea typeface="Lucida Sans Unicode"/>
                          <a:cs typeface="Times New Roman"/>
                        </a:rPr>
                        <a:t>OA crystals</a:t>
                      </a: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mn-lt"/>
                          <a:ea typeface="Times New Roman"/>
                          <a:cs typeface="Times New Roman"/>
                        </a:rPr>
                        <a:t>100g</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527C"/>
                    </a:solidFill>
                  </a:tcPr>
                </a:tc>
                <a:tc>
                  <a:txBody>
                    <a:bodyPr/>
                    <a:lstStyle/>
                    <a:p>
                      <a:pPr marL="0" marR="0" algn="ctr">
                        <a:spcBef>
                          <a:spcPts val="0"/>
                        </a:spcBef>
                        <a:spcAft>
                          <a:spcPts val="0"/>
                        </a:spcAft>
                      </a:pPr>
                      <a:r>
                        <a:rPr lang="en-US" sz="1200" b="1">
                          <a:latin typeface="+mn-lt"/>
                          <a:ea typeface="Times New Roman"/>
                          <a:cs typeface="Times New Roman"/>
                        </a:rPr>
                        <a:t>75g</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BEFE"/>
                    </a:solidFill>
                  </a:tcPr>
                </a:tc>
                <a:tc>
                  <a:txBody>
                    <a:bodyPr/>
                    <a:lstStyle/>
                    <a:p>
                      <a:pPr marL="0" marR="0" algn="ctr">
                        <a:spcBef>
                          <a:spcPts val="0"/>
                        </a:spcBef>
                        <a:spcAft>
                          <a:spcPts val="0"/>
                        </a:spcAft>
                      </a:pPr>
                      <a:r>
                        <a:rPr lang="en-US" sz="1200" b="1">
                          <a:latin typeface="+mn-lt"/>
                          <a:ea typeface="Times New Roman"/>
                          <a:cs typeface="Times New Roman"/>
                        </a:rPr>
                        <a:t>60g</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FF89"/>
                    </a:solidFill>
                  </a:tcPr>
                </a:tc>
                <a:tc>
                  <a:txBody>
                    <a:bodyPr/>
                    <a:lstStyle/>
                    <a:p>
                      <a:pPr marL="0" marR="0">
                        <a:spcBef>
                          <a:spcPts val="0"/>
                        </a:spcBef>
                        <a:spcAft>
                          <a:spcPts val="0"/>
                        </a:spcAft>
                      </a:pPr>
                      <a:endParaRPr lang="en-US" sz="1200">
                        <a:latin typeface="+mn-lt"/>
                        <a:ea typeface="Times New Roman"/>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49">
                <a:tc>
                  <a:txBody>
                    <a:bodyPr/>
                    <a:lstStyle/>
                    <a:p>
                      <a:pPr marL="0" marR="0">
                        <a:spcBef>
                          <a:spcPts val="0"/>
                        </a:spcBef>
                        <a:spcAft>
                          <a:spcPts val="0"/>
                        </a:spcAft>
                      </a:pPr>
                      <a:r>
                        <a:rPr lang="en-US" sz="1200">
                          <a:latin typeface="+mn-lt"/>
                          <a:ea typeface="Times New Roman"/>
                          <a:cs typeface="Times New Roman"/>
                        </a:rPr>
                        <a:t>Sucrose</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mn-lt"/>
                          <a:ea typeface="Times New Roman"/>
                          <a:cs typeface="Times New Roman"/>
                        </a:rPr>
                        <a:t>1 kg</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527C"/>
                    </a:solidFill>
                  </a:tcPr>
                </a:tc>
                <a:tc>
                  <a:txBody>
                    <a:bodyPr/>
                    <a:lstStyle/>
                    <a:p>
                      <a:pPr marL="0" marR="0" algn="ctr">
                        <a:spcBef>
                          <a:spcPts val="0"/>
                        </a:spcBef>
                        <a:spcAft>
                          <a:spcPts val="0"/>
                        </a:spcAft>
                      </a:pPr>
                      <a:r>
                        <a:rPr lang="en-US" sz="1200" b="1">
                          <a:latin typeface="+mn-lt"/>
                          <a:ea typeface="Times New Roman"/>
                          <a:cs typeface="Times New Roman"/>
                        </a:rPr>
                        <a:t>1 kg</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BEFE"/>
                    </a:solidFill>
                  </a:tcPr>
                </a:tc>
                <a:tc>
                  <a:txBody>
                    <a:bodyPr/>
                    <a:lstStyle/>
                    <a:p>
                      <a:pPr marL="0" marR="0" algn="ctr">
                        <a:spcBef>
                          <a:spcPts val="0"/>
                        </a:spcBef>
                        <a:spcAft>
                          <a:spcPts val="0"/>
                        </a:spcAft>
                      </a:pPr>
                      <a:r>
                        <a:rPr lang="en-US" sz="1200" b="1">
                          <a:latin typeface="+mn-lt"/>
                          <a:ea typeface="Times New Roman"/>
                          <a:cs typeface="Times New Roman"/>
                        </a:rPr>
                        <a:t>1 kg</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FF89"/>
                    </a:solidFill>
                  </a:tcPr>
                </a:tc>
                <a:tc rowSpan="2">
                  <a:txBody>
                    <a:bodyPr/>
                    <a:lstStyle/>
                    <a:p>
                      <a:pPr marL="0" marR="0">
                        <a:spcBef>
                          <a:spcPts val="0"/>
                        </a:spcBef>
                        <a:spcAft>
                          <a:spcPts val="0"/>
                        </a:spcAft>
                      </a:pPr>
                      <a:r>
                        <a:rPr lang="en-US" sz="1200" dirty="0">
                          <a:latin typeface="+mn-lt"/>
                          <a:ea typeface="Times New Roman"/>
                          <a:cs typeface="Times New Roman"/>
                        </a:rPr>
                        <a:t>Makes 1700ml</a:t>
                      </a:r>
                      <a:endParaRPr lang="en-US" sz="1200" dirty="0">
                        <a:latin typeface="+mn-lt"/>
                        <a:ea typeface="Lucida Sans Unicode"/>
                        <a:cs typeface="Times New Roman"/>
                      </a:endParaRPr>
                    </a:p>
                    <a:p>
                      <a:pPr marL="0" marR="0">
                        <a:spcBef>
                          <a:spcPts val="0"/>
                        </a:spcBef>
                        <a:spcAft>
                          <a:spcPts val="0"/>
                        </a:spcAft>
                      </a:pPr>
                      <a:r>
                        <a:rPr lang="en-US" sz="1200" dirty="0">
                          <a:latin typeface="+mn-lt"/>
                          <a:ea typeface="Times New Roman"/>
                          <a:cs typeface="Times New Roman"/>
                        </a:rPr>
                        <a:t>Treats about  33 colonies</a:t>
                      </a:r>
                      <a:endParaRPr lang="en-US" sz="1200" dirty="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49">
                <a:tc>
                  <a:txBody>
                    <a:bodyPr/>
                    <a:lstStyle/>
                    <a:p>
                      <a:pPr marL="0" marR="0">
                        <a:spcBef>
                          <a:spcPts val="0"/>
                        </a:spcBef>
                        <a:spcAft>
                          <a:spcPts val="0"/>
                        </a:spcAft>
                      </a:pPr>
                      <a:r>
                        <a:rPr lang="en-US" sz="1200">
                          <a:latin typeface="+mn-lt"/>
                          <a:ea typeface="Times New Roman"/>
                          <a:cs typeface="Times New Roman"/>
                        </a:rPr>
                        <a:t>Dist. water</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mn-lt"/>
                          <a:ea typeface="Times New Roman"/>
                          <a:cs typeface="Times New Roman"/>
                        </a:rPr>
                        <a:t>1 liter</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527C"/>
                    </a:solidFill>
                  </a:tcPr>
                </a:tc>
                <a:tc>
                  <a:txBody>
                    <a:bodyPr/>
                    <a:lstStyle/>
                    <a:p>
                      <a:pPr marL="0" marR="0" algn="ctr">
                        <a:spcBef>
                          <a:spcPts val="0"/>
                        </a:spcBef>
                        <a:spcAft>
                          <a:spcPts val="0"/>
                        </a:spcAft>
                      </a:pPr>
                      <a:r>
                        <a:rPr lang="en-US" sz="1200" b="1">
                          <a:latin typeface="+mn-lt"/>
                          <a:ea typeface="Times New Roman"/>
                          <a:cs typeface="Times New Roman"/>
                        </a:rPr>
                        <a:t>1 liter</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BEFE"/>
                    </a:solidFill>
                  </a:tcPr>
                </a:tc>
                <a:tc>
                  <a:txBody>
                    <a:bodyPr/>
                    <a:lstStyle/>
                    <a:p>
                      <a:pPr marL="0" marR="0" algn="ctr">
                        <a:spcBef>
                          <a:spcPts val="0"/>
                        </a:spcBef>
                        <a:spcAft>
                          <a:spcPts val="0"/>
                        </a:spcAft>
                      </a:pPr>
                      <a:r>
                        <a:rPr lang="en-US" sz="1200" b="1" dirty="0">
                          <a:latin typeface="+mn-lt"/>
                          <a:ea typeface="Times New Roman"/>
                          <a:cs typeface="Times New Roman"/>
                        </a:rPr>
                        <a:t>1 liter</a:t>
                      </a:r>
                      <a:endParaRPr lang="en-US" sz="1200" dirty="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FF89"/>
                    </a:solidFill>
                  </a:tcPr>
                </a:tc>
                <a:tc vMerge="1">
                  <a:txBody>
                    <a:bodyPr/>
                    <a:lstStyle/>
                    <a:p>
                      <a:endParaRPr lang="en-US"/>
                    </a:p>
                  </a:txBody>
                  <a:tcPr/>
                </a:tc>
              </a:tr>
              <a:tr h="288049">
                <a:tc>
                  <a:txBody>
                    <a:bodyPr/>
                    <a:lstStyle/>
                    <a:p>
                      <a:pPr marL="0" marR="0">
                        <a:spcBef>
                          <a:spcPts val="0"/>
                        </a:spcBef>
                        <a:spcAft>
                          <a:spcPts val="0"/>
                        </a:spcAft>
                      </a:pP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527C"/>
                    </a:solidFill>
                  </a:tcPr>
                </a:tc>
                <a:tc>
                  <a:txBody>
                    <a:bodyPr/>
                    <a:lstStyle/>
                    <a:p>
                      <a:pPr marL="0" marR="0" algn="ctr">
                        <a:spcBef>
                          <a:spcPts val="0"/>
                        </a:spcBef>
                        <a:spcAft>
                          <a:spcPts val="0"/>
                        </a:spcAft>
                      </a:pP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BEFE"/>
                    </a:solidFill>
                  </a:tcPr>
                </a:tc>
                <a:tc>
                  <a:txBody>
                    <a:bodyPr/>
                    <a:lstStyle/>
                    <a:p>
                      <a:pPr marL="0" marR="0" algn="ctr">
                        <a:spcBef>
                          <a:spcPts val="0"/>
                        </a:spcBef>
                        <a:spcAft>
                          <a:spcPts val="0"/>
                        </a:spcAft>
                      </a:pP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FF89"/>
                    </a:solidFill>
                  </a:tcPr>
                </a:tc>
                <a:tc>
                  <a:txBody>
                    <a:bodyPr/>
                    <a:lstStyle/>
                    <a:p>
                      <a:pPr marL="0" marR="0">
                        <a:spcBef>
                          <a:spcPts val="0"/>
                        </a:spcBef>
                        <a:spcAft>
                          <a:spcPts val="0"/>
                        </a:spcAft>
                      </a:pPr>
                      <a:endParaRPr lang="en-US" sz="1200">
                        <a:latin typeface="+mn-lt"/>
                        <a:ea typeface="Times New Roman"/>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49">
                <a:tc>
                  <a:txBody>
                    <a:bodyPr/>
                    <a:lstStyle/>
                    <a:p>
                      <a:pPr marL="0" marR="0">
                        <a:spcBef>
                          <a:spcPts val="0"/>
                        </a:spcBef>
                        <a:spcAft>
                          <a:spcPts val="0"/>
                        </a:spcAft>
                      </a:pPr>
                      <a:r>
                        <a:rPr lang="en-US" sz="1200">
                          <a:latin typeface="+mn-lt"/>
                          <a:ea typeface="Lucida Sans Unicode"/>
                          <a:cs typeface="Times New Roman"/>
                        </a:rPr>
                        <a:t>OA crystals</a:t>
                      </a: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mn-lt"/>
                          <a:ea typeface="Times New Roman"/>
                          <a:cs typeface="Times New Roman"/>
                        </a:rPr>
                        <a:t>232g</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527C"/>
                    </a:solidFill>
                  </a:tcPr>
                </a:tc>
                <a:tc>
                  <a:txBody>
                    <a:bodyPr/>
                    <a:lstStyle/>
                    <a:p>
                      <a:pPr marL="0" marR="0" algn="ctr">
                        <a:spcBef>
                          <a:spcPts val="0"/>
                        </a:spcBef>
                        <a:spcAft>
                          <a:spcPts val="0"/>
                        </a:spcAft>
                      </a:pPr>
                      <a:r>
                        <a:rPr lang="en-US" sz="1200" b="1">
                          <a:latin typeface="+mn-lt"/>
                          <a:ea typeface="Times New Roman"/>
                          <a:cs typeface="Times New Roman"/>
                        </a:rPr>
                        <a:t>174g</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BEFE"/>
                    </a:solidFill>
                  </a:tcPr>
                </a:tc>
                <a:tc>
                  <a:txBody>
                    <a:bodyPr/>
                    <a:lstStyle/>
                    <a:p>
                      <a:pPr marL="0" marR="0" algn="ctr">
                        <a:spcBef>
                          <a:spcPts val="0"/>
                        </a:spcBef>
                        <a:spcAft>
                          <a:spcPts val="0"/>
                        </a:spcAft>
                      </a:pPr>
                      <a:r>
                        <a:rPr lang="en-US" sz="1200" b="1">
                          <a:latin typeface="+mn-lt"/>
                          <a:ea typeface="Times New Roman"/>
                          <a:cs typeface="Times New Roman"/>
                        </a:rPr>
                        <a:t>139g</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FF89"/>
                    </a:solidFill>
                  </a:tcPr>
                </a:tc>
                <a:tc>
                  <a:txBody>
                    <a:bodyPr/>
                    <a:lstStyle/>
                    <a:p>
                      <a:pPr marL="0" marR="0">
                        <a:spcBef>
                          <a:spcPts val="0"/>
                        </a:spcBef>
                        <a:spcAft>
                          <a:spcPts val="0"/>
                        </a:spcAft>
                      </a:pPr>
                      <a:endParaRPr lang="en-US" sz="1200">
                        <a:latin typeface="+mn-lt"/>
                        <a:ea typeface="Times New Roman"/>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49">
                <a:tc>
                  <a:txBody>
                    <a:bodyPr/>
                    <a:lstStyle/>
                    <a:p>
                      <a:pPr marL="0" marR="0">
                        <a:spcBef>
                          <a:spcPts val="0"/>
                        </a:spcBef>
                        <a:spcAft>
                          <a:spcPts val="0"/>
                        </a:spcAft>
                      </a:pPr>
                      <a:r>
                        <a:rPr lang="en-US" sz="1200">
                          <a:latin typeface="+mn-lt"/>
                          <a:ea typeface="Lucida Sans Unicode"/>
                          <a:cs typeface="Times New Roman"/>
                        </a:rPr>
                        <a:t>Sucrose</a:t>
                      </a: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mn-lt"/>
                          <a:ea typeface="Times New Roman"/>
                          <a:cs typeface="Times New Roman"/>
                        </a:rPr>
                        <a:t>5 lb</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527C"/>
                    </a:solidFill>
                  </a:tcPr>
                </a:tc>
                <a:tc>
                  <a:txBody>
                    <a:bodyPr/>
                    <a:lstStyle/>
                    <a:p>
                      <a:pPr marL="0" marR="0" algn="ctr">
                        <a:spcBef>
                          <a:spcPts val="0"/>
                        </a:spcBef>
                        <a:spcAft>
                          <a:spcPts val="0"/>
                        </a:spcAft>
                      </a:pPr>
                      <a:r>
                        <a:rPr lang="en-US" sz="1200" b="1">
                          <a:latin typeface="+mn-lt"/>
                          <a:ea typeface="Times New Roman"/>
                          <a:cs typeface="Times New Roman"/>
                        </a:rPr>
                        <a:t>5 lb</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BEFE"/>
                    </a:solidFill>
                  </a:tcPr>
                </a:tc>
                <a:tc>
                  <a:txBody>
                    <a:bodyPr/>
                    <a:lstStyle/>
                    <a:p>
                      <a:pPr marL="0" marR="0" algn="ctr">
                        <a:spcBef>
                          <a:spcPts val="0"/>
                        </a:spcBef>
                        <a:spcAft>
                          <a:spcPts val="0"/>
                        </a:spcAft>
                      </a:pPr>
                      <a:r>
                        <a:rPr lang="en-US" sz="1200" b="1">
                          <a:latin typeface="+mn-lt"/>
                          <a:ea typeface="Times New Roman"/>
                          <a:cs typeface="Times New Roman"/>
                        </a:rPr>
                        <a:t>5 lb</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FF89"/>
                    </a:solidFill>
                  </a:tcPr>
                </a:tc>
                <a:tc rowSpan="2">
                  <a:txBody>
                    <a:bodyPr/>
                    <a:lstStyle/>
                    <a:p>
                      <a:pPr marL="0" marR="0">
                        <a:spcBef>
                          <a:spcPts val="0"/>
                        </a:spcBef>
                        <a:spcAft>
                          <a:spcPts val="0"/>
                        </a:spcAft>
                      </a:pPr>
                      <a:r>
                        <a:rPr lang="en-US" sz="1200" dirty="0">
                          <a:latin typeface="+mn-lt"/>
                          <a:ea typeface="Times New Roman"/>
                          <a:cs typeface="Times New Roman"/>
                        </a:rPr>
                        <a:t>Makes 1+ gallon</a:t>
                      </a:r>
                      <a:endParaRPr lang="en-US" sz="1200" dirty="0">
                        <a:latin typeface="+mn-lt"/>
                        <a:ea typeface="Lucida Sans Unicode"/>
                        <a:cs typeface="Times New Roman"/>
                      </a:endParaRPr>
                    </a:p>
                    <a:p>
                      <a:pPr marL="0" marR="0">
                        <a:spcBef>
                          <a:spcPts val="0"/>
                        </a:spcBef>
                        <a:spcAft>
                          <a:spcPts val="0"/>
                        </a:spcAft>
                      </a:pPr>
                      <a:r>
                        <a:rPr lang="en-US" sz="1200" dirty="0">
                          <a:latin typeface="+mn-lt"/>
                          <a:ea typeface="Times New Roman"/>
                          <a:cs typeface="Times New Roman"/>
                        </a:rPr>
                        <a:t>Treats about  75 colonies</a:t>
                      </a:r>
                      <a:endParaRPr lang="en-US" sz="1200" dirty="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49">
                <a:tc>
                  <a:txBody>
                    <a:bodyPr/>
                    <a:lstStyle/>
                    <a:p>
                      <a:pPr marL="0" marR="0">
                        <a:spcBef>
                          <a:spcPts val="0"/>
                        </a:spcBef>
                        <a:spcAft>
                          <a:spcPts val="0"/>
                        </a:spcAft>
                      </a:pPr>
                      <a:r>
                        <a:rPr lang="en-US" sz="1200">
                          <a:latin typeface="+mn-lt"/>
                          <a:ea typeface="Lucida Sans Unicode"/>
                          <a:cs typeface="Times New Roman"/>
                        </a:rPr>
                        <a:t>Dist. water</a:t>
                      </a: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mn-lt"/>
                          <a:ea typeface="Times New Roman"/>
                          <a:cs typeface="Times New Roman"/>
                        </a:rPr>
                        <a:t>2.5 qt</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527C"/>
                    </a:solidFill>
                  </a:tcPr>
                </a:tc>
                <a:tc>
                  <a:txBody>
                    <a:bodyPr/>
                    <a:lstStyle/>
                    <a:p>
                      <a:pPr marL="0" marR="0" algn="ctr">
                        <a:spcBef>
                          <a:spcPts val="0"/>
                        </a:spcBef>
                        <a:spcAft>
                          <a:spcPts val="0"/>
                        </a:spcAft>
                      </a:pPr>
                      <a:r>
                        <a:rPr lang="en-US" sz="1200" b="1">
                          <a:latin typeface="+mn-lt"/>
                          <a:ea typeface="Times New Roman"/>
                          <a:cs typeface="Times New Roman"/>
                        </a:rPr>
                        <a:t>2.5 qt</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BEFE"/>
                    </a:solidFill>
                  </a:tcPr>
                </a:tc>
                <a:tc>
                  <a:txBody>
                    <a:bodyPr/>
                    <a:lstStyle/>
                    <a:p>
                      <a:pPr marL="0" marR="0" algn="ctr">
                        <a:spcBef>
                          <a:spcPts val="0"/>
                        </a:spcBef>
                        <a:spcAft>
                          <a:spcPts val="0"/>
                        </a:spcAft>
                      </a:pPr>
                      <a:r>
                        <a:rPr lang="en-US" sz="1200" b="1">
                          <a:latin typeface="+mn-lt"/>
                          <a:ea typeface="Times New Roman"/>
                          <a:cs typeface="Times New Roman"/>
                        </a:rPr>
                        <a:t>2.5 qt</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FF89"/>
                    </a:solidFill>
                  </a:tcPr>
                </a:tc>
                <a:tc vMerge="1">
                  <a:txBody>
                    <a:bodyPr/>
                    <a:lstStyle/>
                    <a:p>
                      <a:endParaRPr lang="en-US"/>
                    </a:p>
                  </a:txBody>
                  <a:tcPr/>
                </a:tc>
              </a:tr>
              <a:tr h="288049">
                <a:tc>
                  <a:txBody>
                    <a:bodyPr/>
                    <a:lstStyle/>
                    <a:p>
                      <a:pPr marL="0" marR="0">
                        <a:spcBef>
                          <a:spcPts val="0"/>
                        </a:spcBef>
                        <a:spcAft>
                          <a:spcPts val="0"/>
                        </a:spcAft>
                      </a:pP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527C"/>
                    </a:solidFill>
                  </a:tcPr>
                </a:tc>
                <a:tc>
                  <a:txBody>
                    <a:bodyPr/>
                    <a:lstStyle/>
                    <a:p>
                      <a:pPr marL="0" marR="0" algn="ctr">
                        <a:spcBef>
                          <a:spcPts val="0"/>
                        </a:spcBef>
                        <a:spcAft>
                          <a:spcPts val="0"/>
                        </a:spcAft>
                      </a:pP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BEFE"/>
                    </a:solidFill>
                  </a:tcPr>
                </a:tc>
                <a:tc>
                  <a:txBody>
                    <a:bodyPr/>
                    <a:lstStyle/>
                    <a:p>
                      <a:pPr marL="0" marR="0" algn="ctr">
                        <a:spcBef>
                          <a:spcPts val="0"/>
                        </a:spcBef>
                        <a:spcAft>
                          <a:spcPts val="0"/>
                        </a:spcAft>
                      </a:pP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FF89"/>
                    </a:solidFill>
                  </a:tcPr>
                </a:tc>
                <a:tc>
                  <a:txBody>
                    <a:bodyPr/>
                    <a:lstStyle/>
                    <a:p>
                      <a:pPr marL="0" marR="0">
                        <a:spcBef>
                          <a:spcPts val="0"/>
                        </a:spcBef>
                        <a:spcAft>
                          <a:spcPts val="0"/>
                        </a:spcAft>
                      </a:pPr>
                      <a:endParaRPr lang="en-US" sz="1200">
                        <a:latin typeface="+mn-lt"/>
                        <a:ea typeface="Times New Roman"/>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721">
                <a:tc>
                  <a:txBody>
                    <a:bodyPr/>
                    <a:lstStyle/>
                    <a:p>
                      <a:pPr marL="0" marR="0">
                        <a:spcBef>
                          <a:spcPts val="0"/>
                        </a:spcBef>
                        <a:spcAft>
                          <a:spcPts val="0"/>
                        </a:spcAft>
                      </a:pPr>
                      <a:r>
                        <a:rPr lang="en-US" sz="1200">
                          <a:latin typeface="+mn-lt"/>
                          <a:ea typeface="Lucida Sans Unicode"/>
                          <a:cs typeface="Times New Roman"/>
                        </a:rPr>
                        <a:t>OA crystals</a:t>
                      </a: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mn-lt"/>
                          <a:ea typeface="Times New Roman"/>
                          <a:cs typeface="Times New Roman"/>
                        </a:rPr>
                        <a:t>1112g (2lb 7oz)</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527C"/>
                    </a:solidFill>
                  </a:tcPr>
                </a:tc>
                <a:tc>
                  <a:txBody>
                    <a:bodyPr/>
                    <a:lstStyle/>
                    <a:p>
                      <a:pPr marL="0" marR="0" algn="ctr">
                        <a:spcBef>
                          <a:spcPts val="0"/>
                        </a:spcBef>
                        <a:spcAft>
                          <a:spcPts val="0"/>
                        </a:spcAft>
                      </a:pPr>
                      <a:r>
                        <a:rPr lang="en-US" sz="1200" b="1">
                          <a:latin typeface="+mn-lt"/>
                          <a:ea typeface="Times New Roman"/>
                          <a:cs typeface="Times New Roman"/>
                        </a:rPr>
                        <a:t>834g (1lb 13.4oz) </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BEFE"/>
                    </a:solidFill>
                  </a:tcPr>
                </a:tc>
                <a:tc>
                  <a:txBody>
                    <a:bodyPr/>
                    <a:lstStyle/>
                    <a:p>
                      <a:pPr marL="0" marR="0" algn="ctr">
                        <a:spcBef>
                          <a:spcPts val="0"/>
                        </a:spcBef>
                        <a:spcAft>
                          <a:spcPts val="0"/>
                        </a:spcAft>
                      </a:pPr>
                      <a:r>
                        <a:rPr lang="en-US" sz="1200" b="1">
                          <a:latin typeface="+mn-lt"/>
                          <a:ea typeface="Times New Roman"/>
                          <a:cs typeface="Times New Roman"/>
                        </a:rPr>
                        <a:t>667g (1lb 7.5oz)</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FF89"/>
                    </a:solidFill>
                  </a:tcPr>
                </a:tc>
                <a:tc>
                  <a:txBody>
                    <a:bodyPr/>
                    <a:lstStyle/>
                    <a:p>
                      <a:pPr marL="0" marR="0">
                        <a:spcBef>
                          <a:spcPts val="0"/>
                        </a:spcBef>
                        <a:spcAft>
                          <a:spcPts val="0"/>
                        </a:spcAft>
                      </a:pPr>
                      <a:endParaRPr lang="en-US" sz="1200" dirty="0">
                        <a:latin typeface="+mn-lt"/>
                        <a:ea typeface="Times New Roman"/>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49">
                <a:tc>
                  <a:txBody>
                    <a:bodyPr/>
                    <a:lstStyle/>
                    <a:p>
                      <a:pPr marL="0" marR="0">
                        <a:spcBef>
                          <a:spcPts val="0"/>
                        </a:spcBef>
                        <a:spcAft>
                          <a:spcPts val="0"/>
                        </a:spcAft>
                      </a:pPr>
                      <a:r>
                        <a:rPr lang="en-US" sz="1200">
                          <a:latin typeface="+mn-lt"/>
                          <a:ea typeface="Lucida Sans Unicode"/>
                          <a:cs typeface="Times New Roman"/>
                        </a:rPr>
                        <a:t>Sucrose</a:t>
                      </a: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mn-lt"/>
                          <a:ea typeface="Times New Roman"/>
                          <a:cs typeface="Times New Roman"/>
                        </a:rPr>
                        <a:t>25 lb</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527C"/>
                    </a:solidFill>
                  </a:tcPr>
                </a:tc>
                <a:tc>
                  <a:txBody>
                    <a:bodyPr/>
                    <a:lstStyle/>
                    <a:p>
                      <a:pPr marL="0" marR="0" algn="ctr">
                        <a:spcBef>
                          <a:spcPts val="0"/>
                        </a:spcBef>
                        <a:spcAft>
                          <a:spcPts val="0"/>
                        </a:spcAft>
                      </a:pPr>
                      <a:r>
                        <a:rPr lang="en-US" sz="1200" b="1">
                          <a:latin typeface="+mn-lt"/>
                          <a:ea typeface="Times New Roman"/>
                          <a:cs typeface="Times New Roman"/>
                        </a:rPr>
                        <a:t>25 lb</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BEFE"/>
                    </a:solidFill>
                  </a:tcPr>
                </a:tc>
                <a:tc>
                  <a:txBody>
                    <a:bodyPr/>
                    <a:lstStyle/>
                    <a:p>
                      <a:pPr marL="0" marR="0" algn="ctr">
                        <a:spcBef>
                          <a:spcPts val="0"/>
                        </a:spcBef>
                        <a:spcAft>
                          <a:spcPts val="0"/>
                        </a:spcAft>
                      </a:pPr>
                      <a:r>
                        <a:rPr lang="en-US" sz="1200" b="1">
                          <a:latin typeface="+mn-lt"/>
                          <a:ea typeface="Times New Roman"/>
                          <a:cs typeface="Times New Roman"/>
                        </a:rPr>
                        <a:t>25 lb</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FF89"/>
                    </a:solidFill>
                  </a:tcPr>
                </a:tc>
                <a:tc rowSpan="2">
                  <a:txBody>
                    <a:bodyPr/>
                    <a:lstStyle/>
                    <a:p>
                      <a:pPr marL="0" marR="0">
                        <a:spcBef>
                          <a:spcPts val="0"/>
                        </a:spcBef>
                        <a:spcAft>
                          <a:spcPts val="0"/>
                        </a:spcAft>
                      </a:pPr>
                      <a:r>
                        <a:rPr lang="en-US" sz="1200" dirty="0">
                          <a:latin typeface="+mn-lt"/>
                          <a:ea typeface="Times New Roman"/>
                          <a:cs typeface="Times New Roman"/>
                        </a:rPr>
                        <a:t>Makes 5 gallons</a:t>
                      </a:r>
                      <a:endParaRPr lang="en-US" sz="1200" dirty="0">
                        <a:latin typeface="+mn-lt"/>
                        <a:ea typeface="Lucida Sans Unicode"/>
                        <a:cs typeface="Times New Roman"/>
                      </a:endParaRPr>
                    </a:p>
                    <a:p>
                      <a:pPr marL="0" marR="0">
                        <a:spcBef>
                          <a:spcPts val="0"/>
                        </a:spcBef>
                        <a:spcAft>
                          <a:spcPts val="0"/>
                        </a:spcAft>
                      </a:pPr>
                      <a:r>
                        <a:rPr lang="en-US" sz="1200" dirty="0">
                          <a:latin typeface="+mn-lt"/>
                          <a:ea typeface="Times New Roman"/>
                          <a:cs typeface="Times New Roman"/>
                        </a:rPr>
                        <a:t>Treats about  375 colonies</a:t>
                      </a:r>
                      <a:endParaRPr lang="en-US" sz="1200" dirty="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463">
                <a:tc>
                  <a:txBody>
                    <a:bodyPr/>
                    <a:lstStyle/>
                    <a:p>
                      <a:pPr marL="0" marR="0">
                        <a:spcBef>
                          <a:spcPts val="0"/>
                        </a:spcBef>
                        <a:spcAft>
                          <a:spcPts val="0"/>
                        </a:spcAft>
                      </a:pPr>
                      <a:r>
                        <a:rPr lang="en-US" sz="1200">
                          <a:latin typeface="+mn-lt"/>
                          <a:ea typeface="Lucida Sans Unicode"/>
                          <a:cs typeface="Times New Roman"/>
                        </a:rPr>
                        <a:t>Dist. water</a:t>
                      </a: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mn-lt"/>
                          <a:ea typeface="Times New Roman"/>
                          <a:cs typeface="Times New Roman"/>
                        </a:rPr>
                        <a:t>3 gal</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527C"/>
                    </a:solidFill>
                  </a:tcPr>
                </a:tc>
                <a:tc>
                  <a:txBody>
                    <a:bodyPr/>
                    <a:lstStyle/>
                    <a:p>
                      <a:pPr marL="0" marR="0" algn="ctr">
                        <a:spcBef>
                          <a:spcPts val="0"/>
                        </a:spcBef>
                        <a:spcAft>
                          <a:spcPts val="0"/>
                        </a:spcAft>
                      </a:pPr>
                      <a:r>
                        <a:rPr lang="en-US" sz="1200" b="1">
                          <a:latin typeface="+mn-lt"/>
                          <a:ea typeface="Times New Roman"/>
                          <a:cs typeface="Times New Roman"/>
                        </a:rPr>
                        <a:t>3 gal</a:t>
                      </a:r>
                      <a:endParaRPr lang="en-US" sz="120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BEFE"/>
                    </a:solidFill>
                  </a:tcPr>
                </a:tc>
                <a:tc>
                  <a:txBody>
                    <a:bodyPr/>
                    <a:lstStyle/>
                    <a:p>
                      <a:pPr marL="0" marR="0" algn="ctr">
                        <a:spcBef>
                          <a:spcPts val="0"/>
                        </a:spcBef>
                        <a:spcAft>
                          <a:spcPts val="0"/>
                        </a:spcAft>
                      </a:pPr>
                      <a:r>
                        <a:rPr lang="en-US" sz="1200" b="1" dirty="0">
                          <a:latin typeface="+mn-lt"/>
                          <a:ea typeface="Times New Roman"/>
                          <a:cs typeface="Times New Roman"/>
                        </a:rPr>
                        <a:t>3 gal</a:t>
                      </a:r>
                      <a:endParaRPr lang="en-US" sz="1200" dirty="0">
                        <a:latin typeface="+mn-lt"/>
                        <a:ea typeface="Lucida Sans Unicode"/>
                        <a:cs typeface="Times New Roman"/>
                      </a:endParaRPr>
                    </a:p>
                  </a:txBody>
                  <a:tcPr marL="25368" marR="25368" marT="25368" marB="253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FF89"/>
                    </a:solidFill>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525963"/>
          </a:xfrm>
        </p:spPr>
        <p:txBody>
          <a:bodyPr>
            <a:normAutofit lnSpcReduction="10000"/>
          </a:bodyPr>
          <a:lstStyle/>
          <a:p>
            <a:pPr marL="0" indent="0">
              <a:buNone/>
            </a:pPr>
            <a:r>
              <a:rPr lang="en-US" dirty="0" smtClean="0"/>
              <a:t>Oxalic acid crystals dissolve more readily in hot water than in sugar solution.</a:t>
            </a:r>
          </a:p>
          <a:p>
            <a:pPr marL="0" indent="0">
              <a:buNone/>
            </a:pPr>
            <a:endParaRPr lang="en-US" dirty="0" smtClean="0"/>
          </a:p>
          <a:p>
            <a:pPr marL="0" indent="0">
              <a:buNone/>
            </a:pPr>
            <a:r>
              <a:rPr lang="en-US" dirty="0" smtClean="0"/>
              <a:t>Tip:  dissolve the oxalic crystals in the indicated amount of hot (150˚F) water </a:t>
            </a:r>
            <a:r>
              <a:rPr lang="en-US" u="sng" dirty="0" smtClean="0"/>
              <a:t>before</a:t>
            </a:r>
            <a:r>
              <a:rPr lang="en-US" dirty="0" smtClean="0"/>
              <a:t> adding the sugar.</a:t>
            </a:r>
          </a:p>
          <a:p>
            <a:pPr marL="0" indent="0">
              <a:buNone/>
            </a:pPr>
            <a:endParaRPr lang="en-US" dirty="0" smtClean="0"/>
          </a:p>
          <a:p>
            <a:pPr marL="0" indent="0">
              <a:buNone/>
            </a:pPr>
            <a:r>
              <a:rPr lang="en-US" dirty="0"/>
              <a:t>A</a:t>
            </a:r>
            <a:r>
              <a:rPr lang="en-US" dirty="0" smtClean="0"/>
              <a:t>fter the oxalic crystals are </a:t>
            </a:r>
            <a:r>
              <a:rPr lang="en-US" i="1" dirty="0" smtClean="0"/>
              <a:t>fully dissolved</a:t>
            </a:r>
            <a:r>
              <a:rPr lang="en-US" dirty="0" smtClean="0"/>
              <a:t>, </a:t>
            </a:r>
            <a:r>
              <a:rPr lang="en-US" i="1" dirty="0" smtClean="0"/>
              <a:t>only then</a:t>
            </a:r>
            <a:r>
              <a:rPr lang="en-US" dirty="0" smtClean="0"/>
              <a:t> stir in the sugar.</a:t>
            </a:r>
            <a:endParaRPr lang="en-US" dirty="0"/>
          </a:p>
        </p:txBody>
      </p:sp>
    </p:spTree>
    <p:extLst>
      <p:ext uri="{BB962C8B-B14F-4D97-AF65-F5344CB8AC3E}">
        <p14:creationId xmlns:p14="http://schemas.microsoft.com/office/powerpoint/2010/main" val="3999870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1447800" y="1219200"/>
            <a:ext cx="6096000" cy="923330"/>
          </a:xfrm>
          <a:prstGeom prst="rect">
            <a:avLst/>
          </a:prstGeom>
          <a:noFill/>
        </p:spPr>
        <p:txBody>
          <a:bodyPr wrap="square" rtlCol="0">
            <a:spAutoFit/>
          </a:bodyPr>
          <a:lstStyle/>
          <a:p>
            <a:pPr algn="ctr"/>
            <a:r>
              <a:rPr lang="en-US" sz="5400" b="1" dirty="0" smtClean="0"/>
              <a:t>Storage</a:t>
            </a:r>
            <a:endParaRPr lang="en-US" sz="5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816502" cy="60097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0" y="6172200"/>
            <a:ext cx="9144000" cy="523220"/>
          </a:xfrm>
          <a:prstGeom prst="rect">
            <a:avLst/>
          </a:prstGeom>
          <a:noFill/>
        </p:spPr>
        <p:txBody>
          <a:bodyPr wrap="square" rtlCol="0">
            <a:spAutoFit/>
          </a:bodyPr>
          <a:lstStyle/>
          <a:p>
            <a:pPr algn="ctr"/>
            <a:r>
              <a:rPr lang="en-US" sz="2800" b="1" i="1" dirty="0" smtClean="0">
                <a:solidFill>
                  <a:srgbClr val="0070C0"/>
                </a:solidFill>
                <a:latin typeface="Comic Sans MS" panose="030F0702030302020204" pitchFamily="66" charset="0"/>
              </a:rPr>
              <a:t>Oxalic has a long history in Europe</a:t>
            </a:r>
            <a:endParaRPr lang="en-US" sz="2800" b="1" i="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2529941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0" y="0"/>
            <a:ext cx="9334500" cy="7058025"/>
          </a:xfrm>
          <a:prstGeom prst="rect">
            <a:avLst/>
          </a:prstGeom>
          <a:noFill/>
          <a:ln w="9525">
            <a:noFill/>
            <a:miter lim="800000"/>
            <a:headEnd/>
            <a:tailEnd/>
          </a:ln>
        </p:spPr>
      </p:pic>
      <p:sp>
        <p:nvSpPr>
          <p:cNvPr id="3" name="Text Box 2"/>
          <p:cNvSpPr txBox="1">
            <a:spLocks noChangeArrowheads="1"/>
          </p:cNvSpPr>
          <p:nvPr/>
        </p:nvSpPr>
        <p:spPr bwMode="auto">
          <a:xfrm>
            <a:off x="5105400" y="152400"/>
            <a:ext cx="4191000" cy="624422"/>
          </a:xfrm>
          <a:prstGeom prst="rect">
            <a:avLst/>
          </a:prstGeom>
          <a:noFill/>
          <a:ln w="9525">
            <a:noFill/>
            <a:round/>
            <a:headEnd/>
            <a:tailEnd/>
          </a:ln>
        </p:spPr>
        <p:txBody>
          <a:bodyPr wrap="square" lIns="79962" tIns="68159" rIns="79962" bIns="40001">
            <a:spAutoFit/>
          </a:bodyPr>
          <a:lstStyle/>
          <a:p>
            <a:pPr algn="ctr" defTabSz="405710" fontAlgn="base" hangingPunct="0">
              <a:lnSpc>
                <a:spcPct val="93000"/>
              </a:lnSpc>
              <a:spcBef>
                <a:spcPct val="0"/>
              </a:spcBef>
              <a:spcAft>
                <a:spcPts val="1293"/>
              </a:spcAft>
              <a:buClr>
                <a:srgbClr val="000000"/>
              </a:buClr>
              <a:buSzPct val="100000"/>
              <a:tabLst>
                <a:tab pos="0" algn="l"/>
                <a:tab pos="405710" algn="l"/>
                <a:tab pos="811427" algn="l"/>
                <a:tab pos="1218565" algn="l"/>
                <a:tab pos="1624288" algn="l"/>
                <a:tab pos="2031429" algn="l"/>
                <a:tab pos="2437143" algn="l"/>
                <a:tab pos="2844289" algn="l"/>
                <a:tab pos="3250000" algn="l"/>
                <a:tab pos="3655715" algn="l"/>
                <a:tab pos="4062855" algn="l"/>
                <a:tab pos="4468571" algn="l"/>
                <a:tab pos="4875715" algn="l"/>
                <a:tab pos="5281435" algn="l"/>
                <a:tab pos="5688567" algn="l"/>
                <a:tab pos="6094288" algn="l"/>
                <a:tab pos="6501430" algn="l"/>
                <a:tab pos="6907142" algn="l"/>
                <a:tab pos="7312855" algn="l"/>
                <a:tab pos="7720002" algn="l"/>
                <a:tab pos="8125715" algn="l"/>
              </a:tabLst>
            </a:pPr>
            <a:r>
              <a:rPr lang="en-GB" sz="3600" b="1" dirty="0" smtClean="0"/>
              <a:t>Store in the ‘fridge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1447800" y="1219200"/>
            <a:ext cx="6096000" cy="923330"/>
          </a:xfrm>
          <a:prstGeom prst="rect">
            <a:avLst/>
          </a:prstGeom>
          <a:noFill/>
        </p:spPr>
        <p:txBody>
          <a:bodyPr wrap="square" rtlCol="0">
            <a:spAutoFit/>
          </a:bodyPr>
          <a:lstStyle/>
          <a:p>
            <a:pPr algn="ctr"/>
            <a:r>
              <a:rPr lang="en-US" sz="5400" b="1" dirty="0" smtClean="0"/>
              <a:t>Safety</a:t>
            </a:r>
            <a:endParaRPr lang="en-US" sz="5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0178" name="Picture 2" descr="Wear safety glasses when pouring. Keep rinse water handy."/>
          <p:cNvPicPr>
            <a:picLocks noChangeAspect="1" noChangeArrowheads="1"/>
          </p:cNvPicPr>
          <p:nvPr/>
        </p:nvPicPr>
        <p:blipFill>
          <a:blip r:embed="rId3" cstate="print"/>
          <a:srcRect/>
          <a:stretch>
            <a:fillRect/>
          </a:stretch>
        </p:blipFill>
        <p:spPr bwMode="auto">
          <a:xfrm>
            <a:off x="457200" y="-1"/>
            <a:ext cx="5029200" cy="6724279"/>
          </a:xfrm>
          <a:prstGeom prst="rect">
            <a:avLst/>
          </a:prstGeom>
          <a:noFill/>
        </p:spPr>
      </p:pic>
      <p:sp>
        <p:nvSpPr>
          <p:cNvPr id="3" name="Text Box 2"/>
          <p:cNvSpPr txBox="1">
            <a:spLocks noChangeArrowheads="1"/>
          </p:cNvSpPr>
          <p:nvPr/>
        </p:nvSpPr>
        <p:spPr bwMode="auto">
          <a:xfrm>
            <a:off x="5638800" y="1219200"/>
            <a:ext cx="3505200" cy="624422"/>
          </a:xfrm>
          <a:prstGeom prst="rect">
            <a:avLst/>
          </a:prstGeom>
          <a:noFill/>
          <a:ln w="9525">
            <a:noFill/>
            <a:round/>
            <a:headEnd/>
            <a:tailEnd/>
          </a:ln>
        </p:spPr>
        <p:txBody>
          <a:bodyPr wrap="square" lIns="79962" tIns="68159" rIns="79962" bIns="40001">
            <a:spAutoFit/>
          </a:bodyPr>
          <a:lstStyle/>
          <a:p>
            <a:pPr algn="ctr" defTabSz="405710" fontAlgn="base" hangingPunct="0">
              <a:lnSpc>
                <a:spcPct val="93000"/>
              </a:lnSpc>
              <a:spcBef>
                <a:spcPct val="0"/>
              </a:spcBef>
              <a:spcAft>
                <a:spcPts val="1293"/>
              </a:spcAft>
              <a:buClr>
                <a:srgbClr val="000000"/>
              </a:buClr>
              <a:buSzPct val="100000"/>
              <a:tabLst>
                <a:tab pos="0" algn="l"/>
                <a:tab pos="405710" algn="l"/>
                <a:tab pos="811427" algn="l"/>
                <a:tab pos="1218565" algn="l"/>
                <a:tab pos="1624288" algn="l"/>
                <a:tab pos="2031429" algn="l"/>
                <a:tab pos="2437143" algn="l"/>
                <a:tab pos="2844289" algn="l"/>
                <a:tab pos="3250000" algn="l"/>
                <a:tab pos="3655715" algn="l"/>
                <a:tab pos="4062855" algn="l"/>
                <a:tab pos="4468571" algn="l"/>
                <a:tab pos="4875715" algn="l"/>
                <a:tab pos="5281435" algn="l"/>
                <a:tab pos="5688567" algn="l"/>
                <a:tab pos="6094288" algn="l"/>
                <a:tab pos="6501430" algn="l"/>
                <a:tab pos="6907142" algn="l"/>
                <a:tab pos="7312855" algn="l"/>
                <a:tab pos="7720002" algn="l"/>
                <a:tab pos="8125715" algn="l"/>
              </a:tabLst>
            </a:pPr>
            <a:r>
              <a:rPr lang="en-GB" sz="3600" b="1" dirty="0" smtClean="0">
                <a:solidFill>
                  <a:srgbClr val="FFFFFF"/>
                </a:solidFill>
              </a:rPr>
              <a:t>Protect your eyes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0" y="0"/>
            <a:ext cx="5411244" cy="6858000"/>
          </a:xfrm>
          <a:prstGeom prst="rect">
            <a:avLst/>
          </a:prstGeom>
          <a:noFill/>
          <a:ln w="9525">
            <a:noFill/>
            <a:miter lim="800000"/>
            <a:headEnd/>
            <a:tailEnd/>
          </a:ln>
        </p:spPr>
      </p:pic>
      <p:sp>
        <p:nvSpPr>
          <p:cNvPr id="4" name="Text Box 2"/>
          <p:cNvSpPr txBox="1">
            <a:spLocks noChangeArrowheads="1"/>
          </p:cNvSpPr>
          <p:nvPr/>
        </p:nvSpPr>
        <p:spPr bwMode="auto">
          <a:xfrm>
            <a:off x="5638800" y="1219200"/>
            <a:ext cx="3505200" cy="1139627"/>
          </a:xfrm>
          <a:prstGeom prst="rect">
            <a:avLst/>
          </a:prstGeom>
          <a:noFill/>
          <a:ln w="9525">
            <a:noFill/>
            <a:round/>
            <a:headEnd/>
            <a:tailEnd/>
          </a:ln>
        </p:spPr>
        <p:txBody>
          <a:bodyPr wrap="square" lIns="79962" tIns="68159" rIns="79962" bIns="40001">
            <a:spAutoFit/>
          </a:bodyPr>
          <a:lstStyle/>
          <a:p>
            <a:pPr algn="ctr" defTabSz="405710" fontAlgn="base" hangingPunct="0">
              <a:lnSpc>
                <a:spcPct val="93000"/>
              </a:lnSpc>
              <a:spcBef>
                <a:spcPct val="0"/>
              </a:spcBef>
              <a:spcAft>
                <a:spcPts val="1293"/>
              </a:spcAft>
              <a:buClr>
                <a:srgbClr val="000000"/>
              </a:buClr>
              <a:buSzPct val="100000"/>
              <a:tabLst>
                <a:tab pos="0" algn="l"/>
                <a:tab pos="405710" algn="l"/>
                <a:tab pos="811427" algn="l"/>
                <a:tab pos="1218565" algn="l"/>
                <a:tab pos="1624288" algn="l"/>
                <a:tab pos="2031429" algn="l"/>
                <a:tab pos="2437143" algn="l"/>
                <a:tab pos="2844289" algn="l"/>
                <a:tab pos="3250000" algn="l"/>
                <a:tab pos="3655715" algn="l"/>
                <a:tab pos="4062855" algn="l"/>
                <a:tab pos="4468571" algn="l"/>
                <a:tab pos="4875715" algn="l"/>
                <a:tab pos="5281435" algn="l"/>
                <a:tab pos="5688567" algn="l"/>
                <a:tab pos="6094288" algn="l"/>
                <a:tab pos="6501430" algn="l"/>
                <a:tab pos="6907142" algn="l"/>
                <a:tab pos="7312855" algn="l"/>
                <a:tab pos="7720002" algn="l"/>
                <a:tab pos="8125715" algn="l"/>
              </a:tabLst>
            </a:pPr>
            <a:r>
              <a:rPr lang="en-GB" sz="3600" b="1" dirty="0" smtClean="0">
                <a:solidFill>
                  <a:srgbClr val="FFFFFF"/>
                </a:solidFill>
              </a:rPr>
              <a:t>Tastes like strong lemonade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5638800" y="1219200"/>
            <a:ext cx="3505200" cy="1654832"/>
          </a:xfrm>
          <a:prstGeom prst="rect">
            <a:avLst/>
          </a:prstGeom>
          <a:noFill/>
          <a:ln w="9525">
            <a:noFill/>
            <a:round/>
            <a:headEnd/>
            <a:tailEnd/>
          </a:ln>
        </p:spPr>
        <p:txBody>
          <a:bodyPr wrap="square" lIns="79962" tIns="68159" rIns="79962" bIns="40001">
            <a:spAutoFit/>
          </a:bodyPr>
          <a:lstStyle/>
          <a:p>
            <a:pPr algn="ctr" defTabSz="405710" fontAlgn="base" hangingPunct="0">
              <a:lnSpc>
                <a:spcPct val="93000"/>
              </a:lnSpc>
              <a:spcBef>
                <a:spcPct val="0"/>
              </a:spcBef>
              <a:spcAft>
                <a:spcPts val="1293"/>
              </a:spcAft>
              <a:buClr>
                <a:srgbClr val="000000"/>
              </a:buClr>
              <a:buSzPct val="100000"/>
              <a:tabLst>
                <a:tab pos="0" algn="l"/>
                <a:tab pos="405710" algn="l"/>
                <a:tab pos="811427" algn="l"/>
                <a:tab pos="1218565" algn="l"/>
                <a:tab pos="1624288" algn="l"/>
                <a:tab pos="2031429" algn="l"/>
                <a:tab pos="2437143" algn="l"/>
                <a:tab pos="2844289" algn="l"/>
                <a:tab pos="3250000" algn="l"/>
                <a:tab pos="3655715" algn="l"/>
                <a:tab pos="4062855" algn="l"/>
                <a:tab pos="4468571" algn="l"/>
                <a:tab pos="4875715" algn="l"/>
                <a:tab pos="5281435" algn="l"/>
                <a:tab pos="5688567" algn="l"/>
                <a:tab pos="6094288" algn="l"/>
                <a:tab pos="6501430" algn="l"/>
                <a:tab pos="6907142" algn="l"/>
                <a:tab pos="7312855" algn="l"/>
                <a:tab pos="7720002" algn="l"/>
                <a:tab pos="8125715" algn="l"/>
              </a:tabLst>
            </a:pPr>
            <a:r>
              <a:rPr lang="en-GB" sz="3600" b="1" dirty="0" smtClean="0">
                <a:solidFill>
                  <a:srgbClr val="FFFFFF"/>
                </a:solidFill>
              </a:rPr>
              <a:t>Carry baking soda in water to neutralize</a:t>
            </a:r>
          </a:p>
        </p:txBody>
      </p:sp>
      <p:pic>
        <p:nvPicPr>
          <p:cNvPr id="119810" name="Picture 2" descr="https://s-media-cache-ak0.pinimg.com/236x/b4/11/7f/b4117f60caaf0d4e821da101ed53b4b5.jpg"/>
          <p:cNvPicPr>
            <a:picLocks noChangeAspect="1" noChangeArrowheads="1"/>
          </p:cNvPicPr>
          <p:nvPr/>
        </p:nvPicPr>
        <p:blipFill>
          <a:blip r:embed="rId3" cstate="print"/>
          <a:srcRect/>
          <a:stretch>
            <a:fillRect/>
          </a:stretch>
        </p:blipFill>
        <p:spPr bwMode="auto">
          <a:xfrm>
            <a:off x="0" y="-1"/>
            <a:ext cx="5181600" cy="689416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1447800" y="1219200"/>
            <a:ext cx="6096000" cy="923330"/>
          </a:xfrm>
          <a:prstGeom prst="rect">
            <a:avLst/>
          </a:prstGeom>
          <a:noFill/>
        </p:spPr>
        <p:txBody>
          <a:bodyPr wrap="square" rtlCol="0">
            <a:spAutoFit/>
          </a:bodyPr>
          <a:lstStyle/>
          <a:p>
            <a:pPr algn="ctr"/>
            <a:r>
              <a:rPr lang="en-US" sz="5400" b="1" dirty="0" smtClean="0"/>
              <a:t>Application</a:t>
            </a:r>
            <a:endParaRPr lang="en-US" sz="54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Picture 2"/>
          <p:cNvPicPr>
            <a:picLocks noChangeAspect="1" noChangeArrowheads="1"/>
          </p:cNvPicPr>
          <p:nvPr/>
        </p:nvPicPr>
        <p:blipFill>
          <a:blip r:embed="rId3" cstate="print"/>
          <a:srcRect/>
          <a:stretch>
            <a:fillRect/>
          </a:stretch>
        </p:blipFill>
        <p:spPr bwMode="auto">
          <a:xfrm>
            <a:off x="0" y="77"/>
            <a:ext cx="9144000" cy="6859441"/>
          </a:xfrm>
          <a:prstGeom prst="rect">
            <a:avLst/>
          </a:prstGeom>
          <a:noFill/>
          <a:ln w="9525">
            <a:noFill/>
            <a:miter lim="800000"/>
            <a:headEnd/>
            <a:tailEnd/>
          </a:ln>
        </p:spPr>
      </p:pic>
      <p:sp>
        <p:nvSpPr>
          <p:cNvPr id="3" name="Title 1"/>
          <p:cNvSpPr txBox="1">
            <a:spLocks/>
          </p:cNvSpPr>
          <p:nvPr/>
        </p:nvSpPr>
        <p:spPr>
          <a:xfrm>
            <a:off x="4953000" y="5562600"/>
            <a:ext cx="4191000" cy="1295400"/>
          </a:xfrm>
          <a:prstGeom prst="rect">
            <a:avLst/>
          </a:prstGeom>
          <a:solidFill>
            <a:schemeClr val="tx1"/>
          </a:solidFill>
        </p:spPr>
        <p:txBody>
          <a:bodyPr lIns="89680" tIns="44842" rIns="89680" bIns="44842" anchor="ctr"/>
          <a:lstStyle/>
          <a:p>
            <a:pPr algn="ctr" defTabSz="406342" fontAlgn="base" hangingPunct="0">
              <a:lnSpc>
                <a:spcPct val="150000"/>
              </a:lnSpc>
              <a:spcBef>
                <a:spcPct val="0"/>
              </a:spcBef>
              <a:spcAft>
                <a:spcPct val="0"/>
              </a:spcAft>
              <a:buClr>
                <a:srgbClr val="000000"/>
              </a:buClr>
              <a:buSzPct val="100000"/>
              <a:defRPr/>
            </a:pPr>
            <a:r>
              <a:rPr lang="en-US" sz="2400" b="1" dirty="0" smtClean="0">
                <a:solidFill>
                  <a:srgbClr val="FFFFFF"/>
                </a:solidFill>
                <a:latin typeface="Comic Sans MS" pitchFamily="66" charset="0"/>
                <a:ea typeface="+mj-ea"/>
              </a:rPr>
              <a:t>Must be applied directly to bees’ bodies.</a:t>
            </a:r>
            <a:endParaRPr lang="en-US" sz="2400" b="1" dirty="0">
              <a:solidFill>
                <a:srgbClr val="FFFFFF"/>
              </a:solidFill>
              <a:latin typeface="Comic Sans MS" pitchFamily="66" charset="0"/>
              <a:ea typeface="+mj-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Users\Randy\Pictures\Article photos\oxalic syringe\P1000095.JPG"/>
          <p:cNvPicPr>
            <a:picLocks noChangeAspect="1" noChangeArrowheads="1"/>
          </p:cNvPicPr>
          <p:nvPr/>
        </p:nvPicPr>
        <p:blipFill>
          <a:blip r:embed="rId3" cstate="print"/>
          <a:srcRect/>
          <a:stretch>
            <a:fillRect/>
          </a:stretch>
        </p:blipFill>
        <p:spPr bwMode="auto">
          <a:xfrm>
            <a:off x="-47873" y="1"/>
            <a:ext cx="9191874" cy="6858000"/>
          </a:xfrm>
          <a:prstGeom prst="rect">
            <a:avLst/>
          </a:prstGeom>
          <a:noFill/>
        </p:spPr>
      </p:pic>
      <p:sp>
        <p:nvSpPr>
          <p:cNvPr id="3" name="Rectangle 2"/>
          <p:cNvSpPr/>
          <p:nvPr/>
        </p:nvSpPr>
        <p:spPr>
          <a:xfrm>
            <a:off x="4800600" y="0"/>
            <a:ext cx="4343400"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0666" tIns="45335" rIns="90666" bIns="45335" rtlCol="0" anchor="ctr"/>
          <a:lstStyle/>
          <a:p>
            <a:pPr algn="ctr" defTabSz="906941"/>
            <a:r>
              <a:rPr lang="en-US" sz="3200" b="1" dirty="0" smtClean="0">
                <a:solidFill>
                  <a:prstClr val="white"/>
                </a:solidFill>
                <a:latin typeface="Comic Sans MS" pitchFamily="66" charset="0"/>
              </a:rPr>
              <a:t>~5 mL per “seam” of bees</a:t>
            </a:r>
            <a:endParaRPr lang="en-US" sz="3200" b="1" dirty="0">
              <a:solidFill>
                <a:prstClr val="white"/>
              </a:solidFill>
              <a:latin typeface="Comic Sans MS"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http://www.kingdomofscience.com/uploads/2/1/7/2/21723146/1375570272.jpg"/>
          <p:cNvPicPr>
            <a:picLocks noChangeAspect="1" noChangeArrowheads="1"/>
          </p:cNvPicPr>
          <p:nvPr/>
        </p:nvPicPr>
        <p:blipFill>
          <a:blip r:embed="rId3" cstate="print"/>
          <a:srcRect/>
          <a:stretch>
            <a:fillRect/>
          </a:stretch>
        </p:blipFill>
        <p:spPr bwMode="auto">
          <a:xfrm>
            <a:off x="152399" y="0"/>
            <a:ext cx="9048261" cy="5867400"/>
          </a:xfrm>
          <a:prstGeom prst="rect">
            <a:avLst/>
          </a:prstGeom>
          <a:noFill/>
        </p:spPr>
      </p:pic>
      <p:sp>
        <p:nvSpPr>
          <p:cNvPr id="6" name="Text Box 2"/>
          <p:cNvSpPr txBox="1">
            <a:spLocks noChangeArrowheads="1"/>
          </p:cNvSpPr>
          <p:nvPr/>
        </p:nvSpPr>
        <p:spPr bwMode="auto">
          <a:xfrm>
            <a:off x="4267200" y="1447800"/>
            <a:ext cx="2435051" cy="511633"/>
          </a:xfrm>
          <a:prstGeom prst="rect">
            <a:avLst/>
          </a:prstGeom>
          <a:noFill/>
          <a:ln w="9525">
            <a:noFill/>
            <a:round/>
            <a:headEnd/>
            <a:tailEnd/>
          </a:ln>
          <a:effectLst/>
        </p:spPr>
        <p:txBody>
          <a:bodyPr wrap="none" lIns="89738" tIns="44872" rIns="89738" bIns="44872">
            <a:spAutoFit/>
          </a:bodyPr>
          <a:lstStyle/>
          <a:p>
            <a:pPr defTabSz="896941">
              <a:lnSpc>
                <a:spcPct val="76000"/>
              </a:lnSpc>
              <a:tabLst>
                <a:tab pos="0" algn="l"/>
                <a:tab pos="455919" algn="l"/>
                <a:tab pos="911843" algn="l"/>
                <a:tab pos="1367768" algn="l"/>
                <a:tab pos="1823688" algn="l"/>
                <a:tab pos="2279613" algn="l"/>
                <a:tab pos="2735531" algn="l"/>
                <a:tab pos="3191447" algn="l"/>
                <a:tab pos="3647374" algn="l"/>
                <a:tab pos="4103297" algn="l"/>
                <a:tab pos="4559219" algn="l"/>
                <a:tab pos="5015141" algn="l"/>
                <a:tab pos="5471065" algn="l"/>
                <a:tab pos="5926982" algn="l"/>
                <a:tab pos="6382903" algn="l"/>
                <a:tab pos="6838828" algn="l"/>
                <a:tab pos="7294754" algn="l"/>
                <a:tab pos="7750676" algn="l"/>
                <a:tab pos="8206597" algn="l"/>
                <a:tab pos="8662517" algn="l"/>
                <a:tab pos="9118431" algn="l"/>
              </a:tabLst>
            </a:pPr>
            <a:r>
              <a:rPr lang="en-GB" sz="3600" dirty="0" smtClean="0">
                <a:solidFill>
                  <a:srgbClr val="000000"/>
                </a:solidFill>
              </a:rPr>
              <a:t>1 tsp = 5 mL</a:t>
            </a:r>
            <a:endParaRPr lang="en-GB" sz="3600" dirty="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1"/>
          <p:cNvSpPr>
            <a:spLocks noGrp="1" noChangeArrowheads="1"/>
          </p:cNvSpPr>
          <p:nvPr>
            <p:ph type="title"/>
          </p:nvPr>
        </p:nvSpPr>
        <p:spPr>
          <a:xfrm>
            <a:off x="457200" y="1256805"/>
            <a:ext cx="8229600" cy="534395"/>
          </a:xfrm>
          <a:ln/>
        </p:spPr>
        <p:txBody>
          <a:bodyPr lIns="0" tIns="0" rIns="0" bIns="0">
            <a:spAutoFit/>
          </a:bodyPr>
          <a:lstStyle/>
          <a:p>
            <a:endParaRPr lang="en-US"/>
          </a:p>
        </p:txBody>
      </p:sp>
      <p:pic>
        <p:nvPicPr>
          <p:cNvPr id="17715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a:effectLst/>
        </p:spPr>
      </p:pic>
      <p:sp>
        <p:nvSpPr>
          <p:cNvPr id="4" name="Title 1"/>
          <p:cNvSpPr txBox="1">
            <a:spLocks/>
          </p:cNvSpPr>
          <p:nvPr/>
        </p:nvSpPr>
        <p:spPr>
          <a:xfrm>
            <a:off x="4648200" y="5105400"/>
            <a:ext cx="4267200" cy="1143000"/>
          </a:xfrm>
          <a:prstGeom prst="rect">
            <a:avLst/>
          </a:prstGeom>
          <a:solidFill>
            <a:schemeClr val="tx1"/>
          </a:solidFill>
        </p:spPr>
        <p:txBody>
          <a:bodyPr lIns="89680" tIns="44842" rIns="89680" bIns="44842" anchor="ctr"/>
          <a:lstStyle/>
          <a:p>
            <a:pPr algn="ctr" defTabSz="406342" fontAlgn="base" hangingPunct="0">
              <a:lnSpc>
                <a:spcPct val="150000"/>
              </a:lnSpc>
              <a:spcBef>
                <a:spcPct val="0"/>
              </a:spcBef>
              <a:spcAft>
                <a:spcPct val="0"/>
              </a:spcAft>
              <a:buClr>
                <a:srgbClr val="000000"/>
              </a:buClr>
              <a:buSzPct val="100000"/>
              <a:defRPr/>
            </a:pPr>
            <a:r>
              <a:rPr lang="en-US" sz="3200" b="1" dirty="0" smtClean="0">
                <a:solidFill>
                  <a:srgbClr val="FFFFFF"/>
                </a:solidFill>
                <a:latin typeface="Comic Sans MS" pitchFamily="66" charset="0"/>
                <a:ea typeface="+mj-ea"/>
              </a:rPr>
              <a:t>Dribble, not spray</a:t>
            </a:r>
            <a:endParaRPr lang="en-US" sz="3200" b="1" dirty="0">
              <a:solidFill>
                <a:srgbClr val="FFFFFF"/>
              </a:solidFill>
              <a:latin typeface="Comic Sans MS" pitchFamily="66" charset="0"/>
              <a:ea typeface="+mj-ea"/>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0" y="1219200"/>
            <a:ext cx="9144000" cy="923330"/>
          </a:xfrm>
          <a:prstGeom prst="rect">
            <a:avLst/>
          </a:prstGeom>
          <a:noFill/>
        </p:spPr>
        <p:txBody>
          <a:bodyPr wrap="square" rtlCol="0">
            <a:spAutoFit/>
          </a:bodyPr>
          <a:lstStyle/>
          <a:p>
            <a:pPr algn="ctr"/>
            <a:r>
              <a:rPr lang="en-US" sz="5400" b="1" dirty="0" smtClean="0"/>
              <a:t>Why Oxalic Acid?</a:t>
            </a:r>
            <a:endParaRPr lang="en-US" sz="5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C:\Users\Randy\Documents\Varroa\Oxalic\oxalic calibration\1-P1000092.JPG"/>
          <p:cNvPicPr/>
          <p:nvPr/>
        </p:nvPicPr>
        <p:blipFill>
          <a:blip r:embed="rId3" cstate="print"/>
          <a:srcRect/>
          <a:stretch>
            <a:fillRect/>
          </a:stretch>
        </p:blipFill>
        <p:spPr bwMode="auto">
          <a:xfrm>
            <a:off x="0" y="0"/>
            <a:ext cx="5791200" cy="6858000"/>
          </a:xfrm>
          <a:prstGeom prst="rect">
            <a:avLst/>
          </a:prstGeom>
          <a:noFill/>
          <a:ln w="9525">
            <a:noFill/>
            <a:miter lim="800000"/>
            <a:headEnd/>
            <a:tailEnd/>
          </a:ln>
        </p:spPr>
      </p:pic>
      <p:sp>
        <p:nvSpPr>
          <p:cNvPr id="3" name="Text Box 2"/>
          <p:cNvSpPr txBox="1">
            <a:spLocks noChangeArrowheads="1"/>
          </p:cNvSpPr>
          <p:nvPr/>
        </p:nvSpPr>
        <p:spPr bwMode="auto">
          <a:xfrm>
            <a:off x="5638800" y="1219200"/>
            <a:ext cx="3505200" cy="1139627"/>
          </a:xfrm>
          <a:prstGeom prst="rect">
            <a:avLst/>
          </a:prstGeom>
          <a:noFill/>
          <a:ln w="9525">
            <a:noFill/>
            <a:round/>
            <a:headEnd/>
            <a:tailEnd/>
          </a:ln>
        </p:spPr>
        <p:txBody>
          <a:bodyPr wrap="square" lIns="79962" tIns="68159" rIns="79962" bIns="40001">
            <a:spAutoFit/>
          </a:bodyPr>
          <a:lstStyle/>
          <a:p>
            <a:pPr algn="ctr" defTabSz="405710" fontAlgn="base" hangingPunct="0">
              <a:lnSpc>
                <a:spcPct val="93000"/>
              </a:lnSpc>
              <a:spcBef>
                <a:spcPct val="0"/>
              </a:spcBef>
              <a:spcAft>
                <a:spcPts val="1293"/>
              </a:spcAft>
              <a:buClr>
                <a:srgbClr val="000000"/>
              </a:buClr>
              <a:buSzPct val="100000"/>
              <a:tabLst>
                <a:tab pos="0" algn="l"/>
                <a:tab pos="405710" algn="l"/>
                <a:tab pos="811427" algn="l"/>
                <a:tab pos="1218565" algn="l"/>
                <a:tab pos="1624288" algn="l"/>
                <a:tab pos="2031429" algn="l"/>
                <a:tab pos="2437143" algn="l"/>
                <a:tab pos="2844289" algn="l"/>
                <a:tab pos="3250000" algn="l"/>
                <a:tab pos="3655715" algn="l"/>
                <a:tab pos="4062855" algn="l"/>
                <a:tab pos="4468571" algn="l"/>
                <a:tab pos="4875715" algn="l"/>
                <a:tab pos="5281435" algn="l"/>
                <a:tab pos="5688567" algn="l"/>
                <a:tab pos="6094288" algn="l"/>
                <a:tab pos="6501430" algn="l"/>
                <a:tab pos="6907142" algn="l"/>
                <a:tab pos="7312855" algn="l"/>
                <a:tab pos="7720002" algn="l"/>
                <a:tab pos="8125715" algn="l"/>
              </a:tabLst>
            </a:pPr>
            <a:r>
              <a:rPr lang="en-GB" sz="3600" b="1" dirty="0" smtClean="0">
                <a:solidFill>
                  <a:srgbClr val="FFFFFF"/>
                </a:solidFill>
              </a:rPr>
              <a:t>Calibrate pump output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8177" name="Picture 1"/>
          <p:cNvPicPr>
            <a:picLocks noChangeAspect="1" noChangeArrowheads="1"/>
          </p:cNvPicPr>
          <p:nvPr/>
        </p:nvPicPr>
        <p:blipFill>
          <a:blip r:embed="rId3" cstate="print"/>
          <a:srcRect/>
          <a:stretch>
            <a:fillRect/>
          </a:stretch>
        </p:blipFill>
        <p:spPr bwMode="auto">
          <a:xfrm>
            <a:off x="0" y="0"/>
            <a:ext cx="5105400" cy="6807200"/>
          </a:xfrm>
          <a:prstGeom prst="rect">
            <a:avLst/>
          </a:prstGeom>
          <a:noFill/>
          <a:ln w="9525">
            <a:noFill/>
            <a:round/>
            <a:headEnd/>
            <a:tailEnd/>
          </a:ln>
          <a:effectLst/>
        </p:spPr>
      </p:pic>
      <p:sp>
        <p:nvSpPr>
          <p:cNvPr id="178178" name="Text Box 2"/>
          <p:cNvSpPr txBox="1">
            <a:spLocks noChangeArrowheads="1"/>
          </p:cNvSpPr>
          <p:nvPr/>
        </p:nvSpPr>
        <p:spPr bwMode="auto">
          <a:xfrm>
            <a:off x="5715001" y="914427"/>
            <a:ext cx="2893125" cy="528304"/>
          </a:xfrm>
          <a:prstGeom prst="rect">
            <a:avLst/>
          </a:prstGeom>
          <a:noFill/>
          <a:ln w="9525">
            <a:noFill/>
            <a:round/>
            <a:headEnd/>
            <a:tailEnd/>
          </a:ln>
          <a:effectLst/>
        </p:spPr>
        <p:txBody>
          <a:bodyPr wrap="none" lIns="89738" tIns="44872" rIns="89738" bIns="44872">
            <a:spAutoFit/>
          </a:bodyPr>
          <a:lstStyle/>
          <a:p>
            <a:pPr defTabSz="896941">
              <a:lnSpc>
                <a:spcPct val="76000"/>
              </a:lnSpc>
              <a:tabLst>
                <a:tab pos="0" algn="l"/>
                <a:tab pos="455919" algn="l"/>
                <a:tab pos="911843" algn="l"/>
                <a:tab pos="1367768" algn="l"/>
                <a:tab pos="1823688" algn="l"/>
                <a:tab pos="2279613" algn="l"/>
                <a:tab pos="2735531" algn="l"/>
                <a:tab pos="3191447" algn="l"/>
                <a:tab pos="3647374" algn="l"/>
                <a:tab pos="4103297" algn="l"/>
                <a:tab pos="4559219" algn="l"/>
                <a:tab pos="5015141" algn="l"/>
                <a:tab pos="5471065" algn="l"/>
                <a:tab pos="5926982" algn="l"/>
                <a:tab pos="6382903" algn="l"/>
                <a:tab pos="6838828" algn="l"/>
                <a:tab pos="7294754" algn="l"/>
                <a:tab pos="7750676" algn="l"/>
                <a:tab pos="8206597" algn="l"/>
                <a:tab pos="8662517" algn="l"/>
                <a:tab pos="9118431" algn="l"/>
              </a:tabLst>
            </a:pPr>
            <a:r>
              <a:rPr lang="en-GB" sz="3600" dirty="0">
                <a:solidFill>
                  <a:schemeClr val="bg1"/>
                </a:solidFill>
              </a:rPr>
              <a:t>Hit both boxes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0"/>
            <a:ext cx="8077200" cy="5016758"/>
          </a:xfrm>
          <a:prstGeom prst="rect">
            <a:avLst/>
          </a:prstGeom>
          <a:noFill/>
        </p:spPr>
        <p:txBody>
          <a:bodyPr wrap="square" rtlCol="0">
            <a:spAutoFit/>
          </a:bodyPr>
          <a:lstStyle/>
          <a:p>
            <a:r>
              <a:rPr lang="en-US" sz="3200" dirty="0" smtClean="0"/>
              <a:t>Tips:</a:t>
            </a:r>
          </a:p>
          <a:p>
            <a:r>
              <a:rPr lang="en-US" sz="3200" dirty="0" smtClean="0"/>
              <a:t> </a:t>
            </a:r>
          </a:p>
          <a:p>
            <a:r>
              <a:rPr lang="en-US" sz="3200" dirty="0"/>
              <a:t>F</a:t>
            </a:r>
            <a:r>
              <a:rPr lang="en-US" sz="3200" dirty="0" smtClean="0"/>
              <a:t>ill the garden sprayer only about ¼ full of solution.  This leaves a large air space, which minimizes the fluctuation in pressure.</a:t>
            </a:r>
          </a:p>
          <a:p>
            <a:endParaRPr lang="en-US" sz="3200" dirty="0"/>
          </a:p>
          <a:p>
            <a:r>
              <a:rPr lang="en-US" sz="3200" dirty="0" smtClean="0"/>
              <a:t>After you’ve dribbled a yard of hives, measure how much syrup you’ve applied in total, and divide by the number of hives.  This will tell you if you’re applying the correct amount.</a:t>
            </a:r>
            <a:endParaRPr lang="en-US" sz="3200" dirty="0"/>
          </a:p>
        </p:txBody>
      </p:sp>
    </p:spTree>
    <p:extLst>
      <p:ext uri="{BB962C8B-B14F-4D97-AF65-F5344CB8AC3E}">
        <p14:creationId xmlns:p14="http://schemas.microsoft.com/office/powerpoint/2010/main" val="3490241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1447800" y="1219200"/>
            <a:ext cx="6096000" cy="923330"/>
          </a:xfrm>
          <a:prstGeom prst="rect">
            <a:avLst/>
          </a:prstGeom>
          <a:noFill/>
        </p:spPr>
        <p:txBody>
          <a:bodyPr wrap="square" rtlCol="0">
            <a:spAutoFit/>
          </a:bodyPr>
          <a:lstStyle/>
          <a:p>
            <a:pPr algn="ctr"/>
            <a:r>
              <a:rPr lang="en-US" sz="5400" b="1" dirty="0" smtClean="0"/>
              <a:t>Timing of Treatment</a:t>
            </a:r>
            <a:endParaRPr lang="en-US" sz="54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C:\Users\Randy\Pictures\Varroa\mites in drone brood.jpg"/>
          <p:cNvPicPr>
            <a:picLocks noChangeAspect="1" noChangeArrowheads="1"/>
          </p:cNvPicPr>
          <p:nvPr/>
        </p:nvPicPr>
        <p:blipFill>
          <a:blip r:embed="rId3" cstate="print"/>
          <a:srcRect/>
          <a:stretch>
            <a:fillRect/>
          </a:stretch>
        </p:blipFill>
        <p:spPr bwMode="auto">
          <a:xfrm>
            <a:off x="839523" y="2"/>
            <a:ext cx="7521110" cy="5779326"/>
          </a:xfrm>
          <a:prstGeom prst="rect">
            <a:avLst/>
          </a:prstGeom>
          <a:noFill/>
        </p:spPr>
      </p:pic>
      <p:sp>
        <p:nvSpPr>
          <p:cNvPr id="5" name="TextBox 4"/>
          <p:cNvSpPr txBox="1"/>
          <p:nvPr/>
        </p:nvSpPr>
        <p:spPr>
          <a:xfrm>
            <a:off x="839520" y="6055908"/>
            <a:ext cx="7464960" cy="497366"/>
          </a:xfrm>
          <a:prstGeom prst="rect">
            <a:avLst/>
          </a:prstGeom>
          <a:noFill/>
        </p:spPr>
        <p:txBody>
          <a:bodyPr wrap="square" lIns="81514" tIns="40760" rIns="81514" bIns="40760">
            <a:spAutoFit/>
          </a:bodyPr>
          <a:lstStyle/>
          <a:p>
            <a:pPr algn="ctr" defTabSz="407697" fontAlgn="base" hangingPunct="0">
              <a:lnSpc>
                <a:spcPct val="93000"/>
              </a:lnSpc>
              <a:spcBef>
                <a:spcPct val="0"/>
              </a:spcBef>
              <a:spcAft>
                <a:spcPct val="0"/>
              </a:spcAft>
              <a:buClr>
                <a:srgbClr val="000000"/>
              </a:buClr>
              <a:buSzPct val="100000"/>
              <a:defRPr/>
            </a:pPr>
            <a:r>
              <a:rPr lang="en-US" sz="2900" b="1" dirty="0" smtClean="0">
                <a:solidFill>
                  <a:srgbClr val="FFFFFF"/>
                </a:solidFill>
                <a:latin typeface="Calibri"/>
              </a:rPr>
              <a:t>Oxalic won’t kill mites in the brood.</a:t>
            </a:r>
            <a:endParaRPr lang="en-US" sz="2900" b="1" dirty="0">
              <a:solidFill>
                <a:srgbClr val="FFFFFF"/>
              </a:solidFill>
              <a:latin typeface="Calibr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6629400" cy="5269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flipV="1">
            <a:off x="6477000" y="2667000"/>
            <a:ext cx="838200" cy="914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6477000" y="3733800"/>
            <a:ext cx="838200" cy="1676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391400" y="2667000"/>
            <a:ext cx="1676400" cy="2031325"/>
          </a:xfrm>
          <a:prstGeom prst="rect">
            <a:avLst/>
          </a:prstGeom>
          <a:noFill/>
        </p:spPr>
        <p:txBody>
          <a:bodyPr wrap="square" rtlCol="0">
            <a:spAutoFit/>
          </a:bodyPr>
          <a:lstStyle/>
          <a:p>
            <a:r>
              <a:rPr lang="en-US" dirty="0" smtClean="0"/>
              <a:t>Note the difference in efficacy, dependent upon how much brood is present.</a:t>
            </a:r>
            <a:endParaRPr lang="en-US" dirty="0"/>
          </a:p>
        </p:txBody>
      </p:sp>
      <p:sp>
        <p:nvSpPr>
          <p:cNvPr id="11" name="TextBox 10"/>
          <p:cNvSpPr txBox="1"/>
          <p:nvPr/>
        </p:nvSpPr>
        <p:spPr>
          <a:xfrm>
            <a:off x="457200" y="5943600"/>
            <a:ext cx="7391400" cy="646331"/>
          </a:xfrm>
          <a:prstGeom prst="rect">
            <a:avLst/>
          </a:prstGeom>
          <a:noFill/>
        </p:spPr>
        <p:txBody>
          <a:bodyPr wrap="square" rtlCol="0">
            <a:spAutoFit/>
          </a:bodyPr>
          <a:lstStyle/>
          <a:p>
            <a:r>
              <a:rPr lang="en-US" b="1" dirty="0" smtClean="0"/>
              <a:t>Oxalic gives poor efficacy if there is much brood present,</a:t>
            </a:r>
          </a:p>
          <a:p>
            <a:r>
              <a:rPr lang="en-US" b="1" dirty="0" smtClean="0"/>
              <a:t>especially if drone brood is present.</a:t>
            </a:r>
            <a:endParaRPr lang="en-US" b="1" dirty="0"/>
          </a:p>
        </p:txBody>
      </p:sp>
    </p:spTree>
    <p:extLst>
      <p:ext uri="{BB962C8B-B14F-4D97-AF65-F5344CB8AC3E}">
        <p14:creationId xmlns:p14="http://schemas.microsoft.com/office/powerpoint/2010/main" val="709127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ge class distribution of workers over the year.JPG"/>
          <p:cNvPicPr>
            <a:picLocks noChangeAspect="1"/>
          </p:cNvPicPr>
          <p:nvPr/>
        </p:nvPicPr>
        <p:blipFill>
          <a:blip r:embed="rId3" cstate="print"/>
          <a:stretch>
            <a:fillRect/>
          </a:stretch>
        </p:blipFill>
        <p:spPr>
          <a:xfrm>
            <a:off x="0" y="2"/>
            <a:ext cx="9123840" cy="5728921"/>
          </a:xfrm>
          <a:prstGeom prst="rect">
            <a:avLst/>
          </a:prstGeom>
        </p:spPr>
      </p:pic>
      <p:sp>
        <p:nvSpPr>
          <p:cNvPr id="4" name="TextBox 3"/>
          <p:cNvSpPr txBox="1"/>
          <p:nvPr/>
        </p:nvSpPr>
        <p:spPr>
          <a:xfrm>
            <a:off x="0" y="5943600"/>
            <a:ext cx="9144000" cy="1026516"/>
          </a:xfrm>
          <a:prstGeom prst="rect">
            <a:avLst/>
          </a:prstGeom>
          <a:noFill/>
        </p:spPr>
        <p:txBody>
          <a:bodyPr wrap="square" lIns="81090" tIns="40553" rIns="81090" bIns="40553" rtlCol="0">
            <a:spAutoFit/>
          </a:bodyPr>
          <a:lstStyle/>
          <a:p>
            <a:pPr algn="ctr" defTabSz="397389" fontAlgn="base" hangingPunct="0">
              <a:lnSpc>
                <a:spcPct val="93000"/>
              </a:lnSpc>
              <a:spcBef>
                <a:spcPct val="0"/>
              </a:spcBef>
              <a:spcAft>
                <a:spcPct val="0"/>
              </a:spcAft>
              <a:buClr>
                <a:srgbClr val="000000"/>
              </a:buClr>
              <a:buSzPct val="100000"/>
            </a:pPr>
            <a:r>
              <a:rPr lang="en-US" sz="3300" b="1" dirty="0" smtClean="0">
                <a:solidFill>
                  <a:srgbClr val="FFFFFF"/>
                </a:solidFill>
                <a:latin typeface="Arial" charset="0"/>
              </a:rPr>
              <a:t>Seasonality </a:t>
            </a:r>
            <a:r>
              <a:rPr lang="en-US" sz="2400" b="1" dirty="0" smtClean="0">
                <a:latin typeface="Arial" charset="0"/>
              </a:rPr>
              <a:t>Best treatment </a:t>
            </a:r>
            <a:r>
              <a:rPr lang="en-US" sz="2400" b="1" dirty="0" err="1" smtClean="0">
                <a:latin typeface="Arial" charset="0"/>
              </a:rPr>
              <a:t>windows</a:t>
            </a:r>
            <a:r>
              <a:rPr lang="en-US" sz="3300" b="1" dirty="0" err="1" smtClean="0">
                <a:solidFill>
                  <a:srgbClr val="FFFFFF"/>
                </a:solidFill>
                <a:latin typeface="Arial" charset="0"/>
              </a:rPr>
              <a:t>of</a:t>
            </a:r>
            <a:r>
              <a:rPr lang="en-US" sz="3300" b="1" dirty="0" smtClean="0">
                <a:solidFill>
                  <a:srgbClr val="FFFFFF"/>
                </a:solidFill>
                <a:latin typeface="Arial" charset="0"/>
              </a:rPr>
              <a:t> Worker Demographics</a:t>
            </a:r>
            <a:endParaRPr lang="en-US" sz="3300" b="1" dirty="0">
              <a:solidFill>
                <a:srgbClr val="FFFFFF"/>
              </a:solidFill>
              <a:latin typeface="Arial" charset="0"/>
            </a:endParaRPr>
          </a:p>
        </p:txBody>
      </p:sp>
      <p:sp>
        <p:nvSpPr>
          <p:cNvPr id="5" name="Up Arrow 4"/>
          <p:cNvSpPr/>
          <p:nvPr/>
        </p:nvSpPr>
        <p:spPr>
          <a:xfrm>
            <a:off x="2286000" y="5638800"/>
            <a:ext cx="533400" cy="6858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7086600" y="5638800"/>
            <a:ext cx="533400" cy="6858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6" name="Picture 2"/>
          <p:cNvPicPr>
            <a:picLocks noChangeAspect="1" noChangeArrowheads="1"/>
          </p:cNvPicPr>
          <p:nvPr/>
        </p:nvPicPr>
        <p:blipFill>
          <a:blip r:embed="rId3" cstate="print"/>
          <a:srcRect/>
          <a:stretch>
            <a:fillRect/>
          </a:stretch>
        </p:blipFill>
        <p:spPr bwMode="auto">
          <a:xfrm>
            <a:off x="304801" y="53109"/>
            <a:ext cx="8001000" cy="6804891"/>
          </a:xfrm>
          <a:prstGeom prst="rect">
            <a:avLst/>
          </a:prstGeom>
          <a:noFill/>
          <a:ln w="9525">
            <a:noFill/>
            <a:miter lim="800000"/>
            <a:headEnd/>
            <a:tailEnd/>
          </a:ln>
        </p:spPr>
      </p:pic>
      <p:sp>
        <p:nvSpPr>
          <p:cNvPr id="3" name="TextBox 2"/>
          <p:cNvSpPr txBox="1"/>
          <p:nvPr/>
        </p:nvSpPr>
        <p:spPr>
          <a:xfrm>
            <a:off x="304801" y="5943600"/>
            <a:ext cx="8001000" cy="1261874"/>
          </a:xfrm>
          <a:prstGeom prst="rect">
            <a:avLst/>
          </a:prstGeom>
          <a:solidFill>
            <a:schemeClr val="bg1"/>
          </a:solidFill>
        </p:spPr>
        <p:txBody>
          <a:bodyPr wrap="square" lIns="91430" tIns="45715" rIns="91430" bIns="45715" rtlCol="0">
            <a:spAutoFit/>
          </a:bodyPr>
          <a:lstStyle/>
          <a:p>
            <a:pPr algn="ctr"/>
            <a:r>
              <a:rPr lang="en-US" sz="2800" b="1" dirty="0" smtClean="0"/>
              <a:t>Beekeepers in Italy create an induced brood </a:t>
            </a:r>
            <a:r>
              <a:rPr lang="en-US" sz="2800" b="1" dirty="0" smtClean="0"/>
              <a:t>break</a:t>
            </a:r>
          </a:p>
          <a:p>
            <a:pPr algn="ctr"/>
            <a:r>
              <a:rPr lang="en-US" sz="2800" b="1" dirty="0"/>
              <a:t>d</a:t>
            </a:r>
            <a:r>
              <a:rPr lang="en-US" sz="2800" b="1" dirty="0" smtClean="0"/>
              <a:t>uring late summer by temporarily caging the queen</a:t>
            </a:r>
            <a:endParaRPr lang="en-US" sz="2000" b="1" dirty="0" smtClean="0"/>
          </a:p>
          <a:p>
            <a:pPr algn="ctr"/>
            <a:endParaRPr lang="en-US" sz="2000" b="1" dirty="0"/>
          </a:p>
        </p:txBody>
      </p:sp>
    </p:spTree>
    <p:extLst>
      <p:ext uri="{BB962C8B-B14F-4D97-AF65-F5344CB8AC3E}">
        <p14:creationId xmlns:p14="http://schemas.microsoft.com/office/powerpoint/2010/main" val="18814833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0978" name="Picture 2"/>
          <p:cNvPicPr>
            <a:picLocks noChangeAspect="1" noChangeArrowheads="1"/>
          </p:cNvPicPr>
          <p:nvPr/>
        </p:nvPicPr>
        <p:blipFill>
          <a:blip r:embed="rId3" cstate="print"/>
          <a:srcRect/>
          <a:stretch>
            <a:fillRect/>
          </a:stretch>
        </p:blipFill>
        <p:spPr bwMode="auto">
          <a:xfrm>
            <a:off x="-75342" y="-8106"/>
            <a:ext cx="9219342" cy="6629400"/>
          </a:xfrm>
          <a:prstGeom prst="rect">
            <a:avLst/>
          </a:prstGeom>
          <a:noFill/>
          <a:ln w="9525">
            <a:noFill/>
            <a:miter lim="800000"/>
            <a:headEnd/>
            <a:tailEnd/>
          </a:ln>
        </p:spPr>
      </p:pic>
      <p:sp>
        <p:nvSpPr>
          <p:cNvPr id="288771" name="Text Box 2"/>
          <p:cNvSpPr txBox="1">
            <a:spLocks noChangeArrowheads="1"/>
          </p:cNvSpPr>
          <p:nvPr/>
        </p:nvSpPr>
        <p:spPr bwMode="auto">
          <a:xfrm>
            <a:off x="2057400" y="304800"/>
            <a:ext cx="5045760" cy="739054"/>
          </a:xfrm>
          <a:prstGeom prst="rect">
            <a:avLst/>
          </a:prstGeom>
          <a:noFill/>
          <a:ln w="9525">
            <a:noFill/>
            <a:round/>
            <a:headEnd/>
            <a:tailEnd/>
          </a:ln>
        </p:spPr>
        <p:txBody>
          <a:bodyPr lIns="79750" tIns="67984" rIns="79750" bIns="39898">
            <a:spAutoFit/>
          </a:bodyPr>
          <a:lstStyle/>
          <a:p>
            <a:pPr algn="ctr" defTabSz="404660" fontAlgn="base" hangingPunct="0">
              <a:lnSpc>
                <a:spcPct val="93000"/>
              </a:lnSpc>
              <a:spcBef>
                <a:spcPct val="0"/>
              </a:spcBef>
              <a:spcAft>
                <a:spcPts val="1293"/>
              </a:spcAft>
              <a:buClr>
                <a:srgbClr val="000000"/>
              </a:buClr>
              <a:buSzPct val="100000"/>
              <a:tabLst>
                <a:tab pos="0" algn="l"/>
                <a:tab pos="404660" algn="l"/>
                <a:tab pos="809327" algn="l"/>
                <a:tab pos="1215398" algn="l"/>
                <a:tab pos="1620083" algn="l"/>
                <a:tab pos="2026172" algn="l"/>
                <a:tab pos="2430833" algn="l"/>
                <a:tab pos="2836929" algn="l"/>
                <a:tab pos="3241586" algn="l"/>
                <a:tab pos="3646252" algn="l"/>
                <a:tab pos="4052347" algn="l"/>
                <a:tab pos="4457004" algn="l"/>
                <a:tab pos="4863096" algn="l"/>
                <a:tab pos="5267766" algn="l"/>
                <a:tab pos="5673842" algn="l"/>
                <a:tab pos="6078517" algn="l"/>
                <a:tab pos="6484599" algn="l"/>
                <a:tab pos="6889263" algn="l"/>
                <a:tab pos="7293925" algn="l"/>
                <a:tab pos="7700015" algn="l"/>
                <a:tab pos="8104684" algn="l"/>
              </a:tabLst>
            </a:pPr>
            <a:r>
              <a:rPr lang="en-GB" sz="4400" b="1" dirty="0" smtClean="0">
                <a:solidFill>
                  <a:srgbClr val="FFFFFF"/>
                </a:solidFill>
              </a:rPr>
              <a:t>Fall treatment</a:t>
            </a:r>
          </a:p>
        </p:txBody>
      </p:sp>
      <p:sp>
        <p:nvSpPr>
          <p:cNvPr id="3" name="TextBox 2"/>
          <p:cNvSpPr txBox="1"/>
          <p:nvPr/>
        </p:nvSpPr>
        <p:spPr>
          <a:xfrm>
            <a:off x="0" y="6396335"/>
            <a:ext cx="9144000" cy="461665"/>
          </a:xfrm>
          <a:prstGeom prst="rect">
            <a:avLst/>
          </a:prstGeom>
          <a:solidFill>
            <a:schemeClr val="tx1"/>
          </a:solidFill>
        </p:spPr>
        <p:txBody>
          <a:bodyPr wrap="square" rtlCol="0" anchor="ctr">
            <a:spAutoFit/>
          </a:bodyPr>
          <a:lstStyle/>
          <a:p>
            <a:pPr algn="ctr"/>
            <a:r>
              <a:rPr lang="en-US" sz="2400" b="1" dirty="0" smtClean="0">
                <a:solidFill>
                  <a:schemeClr val="bg1"/>
                </a:solidFill>
              </a:rPr>
              <a:t>Oxalic acid is, </a:t>
            </a:r>
            <a:r>
              <a:rPr lang="en-US" sz="2400" b="1" u="sng" dirty="0" smtClean="0">
                <a:solidFill>
                  <a:schemeClr val="bg1"/>
                </a:solidFill>
              </a:rPr>
              <a:t>by far</a:t>
            </a:r>
            <a:r>
              <a:rPr lang="en-US" sz="2400" b="1" dirty="0" smtClean="0">
                <a:solidFill>
                  <a:schemeClr val="bg1"/>
                </a:solidFill>
              </a:rPr>
              <a:t>, most effective when colonies are </a:t>
            </a:r>
            <a:r>
              <a:rPr lang="en-US" sz="2400" b="1" dirty="0" err="1" smtClean="0">
                <a:solidFill>
                  <a:schemeClr val="bg1"/>
                </a:solidFill>
              </a:rPr>
              <a:t>broodless</a:t>
            </a:r>
            <a:r>
              <a:rPr lang="en-US" sz="2400" b="1" dirty="0" smtClean="0">
                <a:solidFill>
                  <a:schemeClr val="bg1"/>
                </a:solidFill>
              </a:rPr>
              <a:t>.</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1447800" y="1219200"/>
            <a:ext cx="6096000" cy="923330"/>
          </a:xfrm>
          <a:prstGeom prst="rect">
            <a:avLst/>
          </a:prstGeom>
          <a:noFill/>
        </p:spPr>
        <p:txBody>
          <a:bodyPr wrap="square" rtlCol="0">
            <a:spAutoFit/>
          </a:bodyPr>
          <a:lstStyle/>
          <a:p>
            <a:pPr algn="ctr"/>
            <a:r>
              <a:rPr lang="en-US" sz="5400" b="1" dirty="0" smtClean="0"/>
              <a:t>Use against nosema</a:t>
            </a:r>
            <a:endParaRPr lang="en-US" sz="5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3" cstate="print"/>
          <a:srcRect/>
          <a:stretch>
            <a:fillRect/>
          </a:stretch>
        </p:blipFill>
        <p:spPr bwMode="auto">
          <a:xfrm>
            <a:off x="0" y="-1"/>
            <a:ext cx="9144000" cy="6871911"/>
          </a:xfrm>
          <a:prstGeom prst="rect">
            <a:avLst/>
          </a:prstGeom>
          <a:noFill/>
          <a:ln w="9525">
            <a:noFill/>
            <a:miter lim="800000"/>
            <a:headEnd/>
            <a:tailEnd/>
          </a:ln>
        </p:spPr>
      </p:pic>
      <p:sp>
        <p:nvSpPr>
          <p:cNvPr id="4" name="Text Box 2"/>
          <p:cNvSpPr txBox="1">
            <a:spLocks noChangeArrowheads="1"/>
          </p:cNvSpPr>
          <p:nvPr/>
        </p:nvSpPr>
        <p:spPr bwMode="auto">
          <a:xfrm>
            <a:off x="3886200" y="5720219"/>
            <a:ext cx="5334001" cy="1137781"/>
          </a:xfrm>
          <a:prstGeom prst="rect">
            <a:avLst/>
          </a:prstGeom>
          <a:solidFill>
            <a:schemeClr val="bg1"/>
          </a:solidFill>
          <a:ln w="9525">
            <a:noFill/>
            <a:round/>
            <a:headEnd/>
            <a:tailEnd/>
          </a:ln>
        </p:spPr>
        <p:txBody>
          <a:bodyPr wrap="square" lIns="80022" tIns="68208" rIns="80022" bIns="40029">
            <a:spAutoFit/>
          </a:bodyPr>
          <a:lstStyle/>
          <a:p>
            <a:pPr algn="ctr" defTabSz="406004">
              <a:spcAft>
                <a:spcPts val="1293"/>
              </a:spcAft>
              <a:tabLst>
                <a:tab pos="0" algn="l"/>
                <a:tab pos="406004" algn="l"/>
                <a:tab pos="812015" algn="l"/>
                <a:tab pos="1219454" algn="l"/>
                <a:tab pos="1625466" algn="l"/>
                <a:tab pos="2032904" algn="l"/>
                <a:tab pos="2438913" algn="l"/>
                <a:tab pos="2846354" algn="l"/>
                <a:tab pos="3252359" algn="l"/>
                <a:tab pos="3658368" algn="l"/>
                <a:tab pos="4065804" algn="l"/>
                <a:tab pos="4471815" algn="l"/>
                <a:tab pos="4879256" algn="l"/>
                <a:tab pos="5285264" algn="l"/>
                <a:tab pos="5692697" algn="l"/>
                <a:tab pos="6098712" algn="l"/>
                <a:tab pos="6506149" algn="l"/>
                <a:tab pos="6912156" algn="l"/>
                <a:tab pos="7318164" algn="l"/>
                <a:tab pos="7725605" algn="l"/>
                <a:tab pos="8131614" algn="l"/>
              </a:tabLst>
            </a:pPr>
            <a:r>
              <a:rPr lang="en-GB" sz="2800" b="1" dirty="0" smtClean="0">
                <a:solidFill>
                  <a:srgbClr val="000000"/>
                </a:solidFill>
                <a:latin typeface="Comic Sans MS" pitchFamily="64" charset="0"/>
              </a:rPr>
              <a:t>Acids are much more</a:t>
            </a:r>
          </a:p>
          <a:p>
            <a:pPr algn="ctr" defTabSz="406004">
              <a:spcAft>
                <a:spcPts val="1293"/>
              </a:spcAft>
              <a:tabLst>
                <a:tab pos="0" algn="l"/>
                <a:tab pos="406004" algn="l"/>
                <a:tab pos="812015" algn="l"/>
                <a:tab pos="1219454" algn="l"/>
                <a:tab pos="1625466" algn="l"/>
                <a:tab pos="2032904" algn="l"/>
                <a:tab pos="2438913" algn="l"/>
                <a:tab pos="2846354" algn="l"/>
                <a:tab pos="3252359" algn="l"/>
                <a:tab pos="3658368" algn="l"/>
                <a:tab pos="4065804" algn="l"/>
                <a:tab pos="4471815" algn="l"/>
                <a:tab pos="4879256" algn="l"/>
                <a:tab pos="5285264" algn="l"/>
                <a:tab pos="5692697" algn="l"/>
                <a:tab pos="6098712" algn="l"/>
                <a:tab pos="6506149" algn="l"/>
                <a:tab pos="6912156" algn="l"/>
                <a:tab pos="7318164" algn="l"/>
                <a:tab pos="7725605" algn="l"/>
                <a:tab pos="8131614" algn="l"/>
              </a:tabLst>
            </a:pPr>
            <a:r>
              <a:rPr lang="en-GB" sz="2800" b="1" dirty="0" smtClean="0">
                <a:solidFill>
                  <a:srgbClr val="000000"/>
                </a:solidFill>
                <a:latin typeface="Comic Sans MS" pitchFamily="64" charset="0"/>
              </a:rPr>
              <a:t>toxic to mites than to bees</a:t>
            </a:r>
            <a:endParaRPr lang="en-GB" sz="2800" b="1" dirty="0">
              <a:solidFill>
                <a:srgbClr val="000000"/>
              </a:solidFill>
              <a:latin typeface="Comic Sans MS" pitchFamily="6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a:stretch>
            <a:fillRect/>
          </a:stretch>
        </p:blipFill>
        <p:spPr bwMode="auto">
          <a:xfrm>
            <a:off x="0" y="1143000"/>
            <a:ext cx="9060426"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a:stretch>
            <a:fillRect/>
          </a:stretch>
        </p:blipFill>
        <p:spPr bwMode="auto">
          <a:xfrm>
            <a:off x="0" y="0"/>
            <a:ext cx="9144000" cy="6021659"/>
          </a:xfrm>
          <a:prstGeom prst="rect">
            <a:avLst/>
          </a:prstGeom>
          <a:noFill/>
          <a:ln w="9525">
            <a:noFill/>
            <a:miter lim="800000"/>
            <a:headEnd/>
            <a:tailEnd/>
          </a:ln>
        </p:spPr>
      </p:pic>
      <p:sp>
        <p:nvSpPr>
          <p:cNvPr id="3" name="TextBox 2"/>
          <p:cNvSpPr txBox="1"/>
          <p:nvPr/>
        </p:nvSpPr>
        <p:spPr>
          <a:xfrm>
            <a:off x="0" y="6172200"/>
            <a:ext cx="9144000" cy="369332"/>
          </a:xfrm>
          <a:prstGeom prst="rect">
            <a:avLst/>
          </a:prstGeom>
          <a:noFill/>
        </p:spPr>
        <p:txBody>
          <a:bodyPr wrap="square" rtlCol="0">
            <a:spAutoFit/>
          </a:bodyPr>
          <a:lstStyle/>
          <a:p>
            <a:pPr algn="ctr"/>
            <a:r>
              <a:rPr lang="en-US" b="1" dirty="0" smtClean="0">
                <a:solidFill>
                  <a:schemeClr val="bg1"/>
                </a:solidFill>
              </a:rPr>
              <a:t>Nosema infection after fall dribble of weak OA, 50mL/hive</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76200" y="2057400"/>
            <a:ext cx="9067800" cy="1723549"/>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400" b="1" i="1" dirty="0" smtClean="0"/>
              <a:t>Can be used on severely mite-stressed  colonies to buy time.</a:t>
            </a:r>
          </a:p>
          <a:p>
            <a:pPr marL="457200" indent="-457200">
              <a:lnSpc>
                <a:spcPct val="150000"/>
              </a:lnSpc>
              <a:buFont typeface="Arial" panose="020B0604020202020204" pitchFamily="34" charset="0"/>
              <a:buChar char="•"/>
            </a:pPr>
            <a:r>
              <a:rPr lang="en-US" sz="2400" b="1" i="1" dirty="0" smtClean="0"/>
              <a:t>Must be repeated at weekly intervals</a:t>
            </a:r>
            <a:r>
              <a:rPr lang="en-US" sz="2800" b="1" i="1" dirty="0" smtClean="0"/>
              <a:t>.</a:t>
            </a:r>
          </a:p>
          <a:p>
            <a:pPr marL="457200" indent="-457200" algn="ctr">
              <a:buFont typeface="Arial" panose="020B0604020202020204" pitchFamily="34" charset="0"/>
              <a:buChar char="•"/>
            </a:pPr>
            <a:endParaRPr lang="en-US" sz="2800" b="1" i="1" dirty="0"/>
          </a:p>
        </p:txBody>
      </p:sp>
      <p:sp>
        <p:nvSpPr>
          <p:cNvPr id="3" name="Rectangle 2"/>
          <p:cNvSpPr/>
          <p:nvPr/>
        </p:nvSpPr>
        <p:spPr>
          <a:xfrm>
            <a:off x="1736557" y="381000"/>
            <a:ext cx="5747086" cy="923330"/>
          </a:xfrm>
          <a:prstGeom prst="rect">
            <a:avLst/>
          </a:prstGeom>
        </p:spPr>
        <p:txBody>
          <a:bodyPr wrap="none">
            <a:spAutoFit/>
          </a:bodyPr>
          <a:lstStyle/>
          <a:p>
            <a:pPr algn="ctr"/>
            <a:r>
              <a:rPr lang="en-US" sz="5400" b="1" dirty="0"/>
              <a:t>Summer Treatment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9458" name="Picture 2" descr="C:\Users\Randy\Pictures\Article photos\DWV comb\P1000278.JPG"/>
          <p:cNvPicPr>
            <a:picLocks noChangeAspect="1" noChangeArrowheads="1"/>
          </p:cNvPicPr>
          <p:nvPr/>
        </p:nvPicPr>
        <p:blipFill>
          <a:blip r:embed="rId3" cstate="print"/>
          <a:srcRect/>
          <a:stretch>
            <a:fillRect/>
          </a:stretch>
        </p:blipFill>
        <p:spPr bwMode="auto">
          <a:xfrm>
            <a:off x="0" y="0"/>
            <a:ext cx="9151203" cy="6858000"/>
          </a:xfrm>
          <a:prstGeom prst="rect">
            <a:avLst/>
          </a:prstGeom>
          <a:noFill/>
        </p:spPr>
      </p:pic>
      <p:sp>
        <p:nvSpPr>
          <p:cNvPr id="4" name="Text Box 2"/>
          <p:cNvSpPr txBox="1">
            <a:spLocks noChangeArrowheads="1"/>
          </p:cNvSpPr>
          <p:nvPr/>
        </p:nvSpPr>
        <p:spPr bwMode="auto">
          <a:xfrm>
            <a:off x="2438400" y="0"/>
            <a:ext cx="3505200" cy="910718"/>
          </a:xfrm>
          <a:prstGeom prst="rect">
            <a:avLst/>
          </a:prstGeom>
          <a:noFill/>
          <a:ln w="9525">
            <a:noFill/>
            <a:round/>
            <a:headEnd/>
            <a:tailEnd/>
          </a:ln>
        </p:spPr>
        <p:txBody>
          <a:bodyPr wrap="square" lIns="79962" tIns="68159" rIns="79962" bIns="40001">
            <a:spAutoFit/>
          </a:bodyPr>
          <a:lstStyle/>
          <a:p>
            <a:pPr algn="ctr" defTabSz="405710" fontAlgn="base" hangingPunct="0">
              <a:lnSpc>
                <a:spcPct val="93000"/>
              </a:lnSpc>
              <a:spcBef>
                <a:spcPct val="0"/>
              </a:spcBef>
              <a:spcAft>
                <a:spcPts val="1293"/>
              </a:spcAft>
              <a:buClr>
                <a:srgbClr val="000000"/>
              </a:buClr>
              <a:buSzPct val="100000"/>
              <a:tabLst>
                <a:tab pos="0" algn="l"/>
                <a:tab pos="405710" algn="l"/>
                <a:tab pos="811427" algn="l"/>
                <a:tab pos="1218565" algn="l"/>
                <a:tab pos="1624288" algn="l"/>
                <a:tab pos="2031429" algn="l"/>
                <a:tab pos="2437143" algn="l"/>
                <a:tab pos="2844289" algn="l"/>
                <a:tab pos="3250000" algn="l"/>
                <a:tab pos="3655715" algn="l"/>
                <a:tab pos="4062855" algn="l"/>
                <a:tab pos="4468571" algn="l"/>
                <a:tab pos="4875715" algn="l"/>
                <a:tab pos="5281435" algn="l"/>
                <a:tab pos="5688567" algn="l"/>
                <a:tab pos="6094288" algn="l"/>
                <a:tab pos="6501430" algn="l"/>
                <a:tab pos="6907142" algn="l"/>
                <a:tab pos="7312855" algn="l"/>
                <a:tab pos="7720002" algn="l"/>
                <a:tab pos="8125715" algn="l"/>
              </a:tabLst>
            </a:pPr>
            <a:r>
              <a:rPr lang="en-GB" sz="2800" b="1" dirty="0" smtClean="0"/>
              <a:t>Colony about to collapse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p:cNvPicPr>
            <a:picLocks noChangeAspect="1" noChangeArrowheads="1"/>
          </p:cNvPicPr>
          <p:nvPr/>
        </p:nvPicPr>
        <p:blipFill>
          <a:blip r:embed="rId3" cstate="print"/>
          <a:srcRect/>
          <a:stretch>
            <a:fillRect/>
          </a:stretch>
        </p:blipFill>
        <p:spPr bwMode="auto">
          <a:xfrm>
            <a:off x="10" y="10"/>
            <a:ext cx="9144000" cy="6843598"/>
          </a:xfrm>
          <a:prstGeom prst="rect">
            <a:avLst/>
          </a:prstGeom>
          <a:noFill/>
          <a:ln w="9525">
            <a:noFill/>
            <a:round/>
            <a:headEnd/>
            <a:tailEnd/>
          </a:ln>
        </p:spPr>
      </p:pic>
      <p:sp>
        <p:nvSpPr>
          <p:cNvPr id="53251" name="Oval 2"/>
          <p:cNvSpPr>
            <a:spLocks noChangeArrowheads="1"/>
          </p:cNvSpPr>
          <p:nvPr/>
        </p:nvSpPr>
        <p:spPr bwMode="auto">
          <a:xfrm>
            <a:off x="3170880" y="3773196"/>
            <a:ext cx="1451520" cy="1451672"/>
          </a:xfrm>
          <a:prstGeom prst="ellipse">
            <a:avLst/>
          </a:prstGeom>
          <a:noFill/>
          <a:ln w="36720">
            <a:solidFill>
              <a:srgbClr val="FF0000"/>
            </a:solidFill>
            <a:round/>
            <a:headEnd/>
            <a:tailEnd/>
          </a:ln>
        </p:spPr>
        <p:txBody>
          <a:bodyPr wrap="none" lIns="81626" tIns="40816" rIns="81626" bIns="40816" anchor="ctr"/>
          <a:lstStyle/>
          <a:p>
            <a:endParaRPr lang="en-US"/>
          </a:p>
        </p:txBody>
      </p:sp>
      <p:sp>
        <p:nvSpPr>
          <p:cNvPr id="53252" name="Oval 3"/>
          <p:cNvSpPr>
            <a:spLocks noChangeArrowheads="1"/>
          </p:cNvSpPr>
          <p:nvPr/>
        </p:nvSpPr>
        <p:spPr bwMode="auto">
          <a:xfrm>
            <a:off x="2695680" y="33124"/>
            <a:ext cx="1451520" cy="1451672"/>
          </a:xfrm>
          <a:prstGeom prst="ellipse">
            <a:avLst/>
          </a:prstGeom>
          <a:noFill/>
          <a:ln w="36720">
            <a:solidFill>
              <a:srgbClr val="FF0000"/>
            </a:solidFill>
            <a:round/>
            <a:headEnd/>
            <a:tailEnd/>
          </a:ln>
        </p:spPr>
        <p:txBody>
          <a:bodyPr wrap="none" lIns="81626" tIns="40816" rIns="81626" bIns="40816" anchor="ctr"/>
          <a:lstStyle/>
          <a:p>
            <a:endParaRPr lang="en-US"/>
          </a:p>
        </p:txBody>
      </p:sp>
      <p:sp>
        <p:nvSpPr>
          <p:cNvPr id="53253" name="Oval 4"/>
          <p:cNvSpPr>
            <a:spLocks noChangeArrowheads="1"/>
          </p:cNvSpPr>
          <p:nvPr/>
        </p:nvSpPr>
        <p:spPr bwMode="auto">
          <a:xfrm>
            <a:off x="1451520" y="3318109"/>
            <a:ext cx="1451520" cy="1451672"/>
          </a:xfrm>
          <a:prstGeom prst="ellipse">
            <a:avLst/>
          </a:prstGeom>
          <a:noFill/>
          <a:ln w="36720">
            <a:solidFill>
              <a:srgbClr val="FF0000"/>
            </a:solidFill>
            <a:round/>
            <a:headEnd/>
            <a:tailEnd/>
          </a:ln>
        </p:spPr>
        <p:txBody>
          <a:bodyPr wrap="none" lIns="81626" tIns="40816" rIns="81626" bIns="40816" anchor="ctr"/>
          <a:lstStyle/>
          <a:p>
            <a:endParaRPr lang="en-US"/>
          </a:p>
        </p:txBody>
      </p:sp>
      <p:sp>
        <p:nvSpPr>
          <p:cNvPr id="53254" name="Oval 5"/>
          <p:cNvSpPr>
            <a:spLocks noChangeArrowheads="1"/>
          </p:cNvSpPr>
          <p:nvPr/>
        </p:nvSpPr>
        <p:spPr bwMode="auto">
          <a:xfrm>
            <a:off x="2280960" y="1659054"/>
            <a:ext cx="1451520" cy="1451672"/>
          </a:xfrm>
          <a:prstGeom prst="ellipse">
            <a:avLst/>
          </a:prstGeom>
          <a:noFill/>
          <a:ln w="36720">
            <a:solidFill>
              <a:srgbClr val="FF0000"/>
            </a:solidFill>
            <a:round/>
            <a:headEnd/>
            <a:tailEnd/>
          </a:ln>
        </p:spPr>
        <p:txBody>
          <a:bodyPr wrap="none" lIns="81626" tIns="40816" rIns="81626" bIns="40816" anchor="ctr"/>
          <a:lstStyle/>
          <a:p>
            <a:endParaRPr lang="en-US"/>
          </a:p>
        </p:txBody>
      </p:sp>
      <p:sp>
        <p:nvSpPr>
          <p:cNvPr id="7" name="TextBox 6"/>
          <p:cNvSpPr txBox="1"/>
          <p:nvPr/>
        </p:nvSpPr>
        <p:spPr>
          <a:xfrm>
            <a:off x="6438240" y="249150"/>
            <a:ext cx="2004480" cy="1437159"/>
          </a:xfrm>
          <a:prstGeom prst="rect">
            <a:avLst/>
          </a:prstGeom>
          <a:solidFill>
            <a:schemeClr val="tx1"/>
          </a:solidFill>
        </p:spPr>
        <p:txBody>
          <a:bodyPr wrap="square" lIns="82136" tIns="41070" rIns="82136" bIns="41070" rtlCol="0">
            <a:spAutoFit/>
          </a:bodyPr>
          <a:lstStyle/>
          <a:p>
            <a:pPr algn="ctr"/>
            <a:r>
              <a:rPr lang="en-US" sz="2200" dirty="0" smtClean="0">
                <a:solidFill>
                  <a:srgbClr val="FFFFFF"/>
                </a:solidFill>
              </a:rPr>
              <a:t> Formic or thymol may be too strong a treatment</a:t>
            </a:r>
            <a:endParaRPr lang="en-US" sz="22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1746" name="Picture 2" descr="C:\Users\Randy\Pictures\Article photos\Randy oxalic summer\P1000329.JPG"/>
          <p:cNvPicPr>
            <a:picLocks noChangeAspect="1" noChangeArrowheads="1"/>
          </p:cNvPicPr>
          <p:nvPr/>
        </p:nvPicPr>
        <p:blipFill>
          <a:blip r:embed="rId3" cstate="print"/>
          <a:srcRect/>
          <a:stretch>
            <a:fillRect/>
          </a:stretch>
        </p:blipFill>
        <p:spPr bwMode="auto">
          <a:xfrm>
            <a:off x="533400" y="9363"/>
            <a:ext cx="4572000" cy="6848637"/>
          </a:xfrm>
          <a:prstGeom prst="rect">
            <a:avLst/>
          </a:prstGeom>
          <a:noFill/>
        </p:spPr>
      </p:pic>
      <p:sp>
        <p:nvSpPr>
          <p:cNvPr id="3" name="Text Box 2"/>
          <p:cNvSpPr txBox="1">
            <a:spLocks noChangeArrowheads="1"/>
          </p:cNvSpPr>
          <p:nvPr/>
        </p:nvSpPr>
        <p:spPr bwMode="auto">
          <a:xfrm>
            <a:off x="5486400" y="1219200"/>
            <a:ext cx="3505200" cy="3533872"/>
          </a:xfrm>
          <a:prstGeom prst="rect">
            <a:avLst/>
          </a:prstGeom>
          <a:noFill/>
          <a:ln w="9525">
            <a:noFill/>
            <a:round/>
            <a:headEnd/>
            <a:tailEnd/>
          </a:ln>
        </p:spPr>
        <p:txBody>
          <a:bodyPr wrap="square" lIns="79962" tIns="68159" rIns="79962" bIns="40001">
            <a:spAutoFit/>
          </a:bodyPr>
          <a:lstStyle/>
          <a:p>
            <a:pPr algn="ctr" defTabSz="405710" fontAlgn="base" hangingPunct="0">
              <a:lnSpc>
                <a:spcPct val="93000"/>
              </a:lnSpc>
              <a:spcBef>
                <a:spcPct val="0"/>
              </a:spcBef>
              <a:spcAft>
                <a:spcPts val="1293"/>
              </a:spcAft>
              <a:buClr>
                <a:srgbClr val="000000"/>
              </a:buClr>
              <a:buSzPct val="100000"/>
              <a:tabLst>
                <a:tab pos="0" algn="l"/>
                <a:tab pos="405710" algn="l"/>
                <a:tab pos="811427" algn="l"/>
                <a:tab pos="1218565" algn="l"/>
                <a:tab pos="1624288" algn="l"/>
                <a:tab pos="2031429" algn="l"/>
                <a:tab pos="2437143" algn="l"/>
                <a:tab pos="2844289" algn="l"/>
                <a:tab pos="3250000" algn="l"/>
                <a:tab pos="3655715" algn="l"/>
                <a:tab pos="4062855" algn="l"/>
                <a:tab pos="4468571" algn="l"/>
                <a:tab pos="4875715" algn="l"/>
                <a:tab pos="5281435" algn="l"/>
                <a:tab pos="5688567" algn="l"/>
                <a:tab pos="6094288" algn="l"/>
                <a:tab pos="6501430" algn="l"/>
                <a:tab pos="6907142" algn="l"/>
                <a:tab pos="7312855" algn="l"/>
                <a:tab pos="7720002" algn="l"/>
                <a:tab pos="8125715" algn="l"/>
              </a:tabLst>
            </a:pPr>
            <a:r>
              <a:rPr lang="en-GB" sz="3600" b="1" dirty="0" smtClean="0">
                <a:solidFill>
                  <a:srgbClr val="FFFFFF"/>
                </a:solidFill>
              </a:rPr>
              <a:t>Summer treatment 3x weekly.</a:t>
            </a:r>
          </a:p>
          <a:p>
            <a:pPr algn="ctr" defTabSz="405710" fontAlgn="base" hangingPunct="0">
              <a:lnSpc>
                <a:spcPct val="93000"/>
              </a:lnSpc>
              <a:spcBef>
                <a:spcPct val="0"/>
              </a:spcBef>
              <a:spcAft>
                <a:spcPts val="1293"/>
              </a:spcAft>
              <a:buClr>
                <a:srgbClr val="000000"/>
              </a:buClr>
              <a:buSzPct val="100000"/>
              <a:tabLst>
                <a:tab pos="0" algn="l"/>
                <a:tab pos="405710" algn="l"/>
                <a:tab pos="811427" algn="l"/>
                <a:tab pos="1218565" algn="l"/>
                <a:tab pos="1624288" algn="l"/>
                <a:tab pos="2031429" algn="l"/>
                <a:tab pos="2437143" algn="l"/>
                <a:tab pos="2844289" algn="l"/>
                <a:tab pos="3250000" algn="l"/>
                <a:tab pos="3655715" algn="l"/>
                <a:tab pos="4062855" algn="l"/>
                <a:tab pos="4468571" algn="l"/>
                <a:tab pos="4875715" algn="l"/>
                <a:tab pos="5281435" algn="l"/>
                <a:tab pos="5688567" algn="l"/>
                <a:tab pos="6094288" algn="l"/>
                <a:tab pos="6501430" algn="l"/>
                <a:tab pos="6907142" algn="l"/>
                <a:tab pos="7312855" algn="l"/>
                <a:tab pos="7720002" algn="l"/>
                <a:tab pos="8125715" algn="l"/>
              </a:tabLst>
            </a:pPr>
            <a:endParaRPr lang="en-GB" sz="3600" b="1" dirty="0">
              <a:solidFill>
                <a:srgbClr val="FFFFFF"/>
              </a:solidFill>
            </a:endParaRPr>
          </a:p>
          <a:p>
            <a:pPr algn="ctr" defTabSz="405710" fontAlgn="base" hangingPunct="0">
              <a:lnSpc>
                <a:spcPct val="93000"/>
              </a:lnSpc>
              <a:spcBef>
                <a:spcPct val="0"/>
              </a:spcBef>
              <a:spcAft>
                <a:spcPts val="1293"/>
              </a:spcAft>
              <a:buClr>
                <a:srgbClr val="000000"/>
              </a:buClr>
              <a:buSzPct val="100000"/>
              <a:tabLst>
                <a:tab pos="0" algn="l"/>
                <a:tab pos="405710" algn="l"/>
                <a:tab pos="811427" algn="l"/>
                <a:tab pos="1218565" algn="l"/>
                <a:tab pos="1624288" algn="l"/>
                <a:tab pos="2031429" algn="l"/>
                <a:tab pos="2437143" algn="l"/>
                <a:tab pos="2844289" algn="l"/>
                <a:tab pos="3250000" algn="l"/>
                <a:tab pos="3655715" algn="l"/>
                <a:tab pos="4062855" algn="l"/>
                <a:tab pos="4468571" algn="l"/>
                <a:tab pos="4875715" algn="l"/>
                <a:tab pos="5281435" algn="l"/>
                <a:tab pos="5688567" algn="l"/>
                <a:tab pos="6094288" algn="l"/>
                <a:tab pos="6501430" algn="l"/>
                <a:tab pos="6907142" algn="l"/>
                <a:tab pos="7312855" algn="l"/>
                <a:tab pos="7720002" algn="l"/>
                <a:tab pos="8125715" algn="l"/>
              </a:tabLst>
            </a:pPr>
            <a:r>
              <a:rPr lang="en-GB" sz="3600" b="1" dirty="0" smtClean="0">
                <a:solidFill>
                  <a:srgbClr val="FFFFFF"/>
                </a:solidFill>
              </a:rPr>
              <a:t>Around 50% mite reduction.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1447800" y="1219200"/>
            <a:ext cx="6096000" cy="3139321"/>
          </a:xfrm>
          <a:prstGeom prst="rect">
            <a:avLst/>
          </a:prstGeom>
          <a:noFill/>
        </p:spPr>
        <p:txBody>
          <a:bodyPr wrap="square" rtlCol="0">
            <a:spAutoFit/>
          </a:bodyPr>
          <a:lstStyle/>
          <a:p>
            <a:pPr algn="ctr"/>
            <a:r>
              <a:rPr lang="en-US" sz="5400" b="1" dirty="0" smtClean="0"/>
              <a:t>Treatment of Nucs or Packages</a:t>
            </a:r>
          </a:p>
          <a:p>
            <a:pPr algn="ctr"/>
            <a:endParaRPr lang="en-US" sz="5400" b="1" dirty="0" smtClean="0"/>
          </a:p>
          <a:p>
            <a:pPr algn="ctr"/>
            <a:r>
              <a:rPr lang="en-US" sz="3600" b="1" i="1" dirty="0" smtClean="0"/>
              <a:t>A no brainer</a:t>
            </a:r>
            <a:endParaRPr lang="en-US" sz="3600" b="1" i="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uc treatment biology.png"/>
          <p:cNvPicPr/>
          <p:nvPr/>
        </p:nvPicPr>
        <p:blipFill>
          <a:blip r:embed="rId3" cstate="print"/>
          <a:stretch>
            <a:fillRect/>
          </a:stretch>
        </p:blipFill>
        <p:spPr>
          <a:xfrm>
            <a:off x="0" y="1282018"/>
            <a:ext cx="9144000" cy="4289521"/>
          </a:xfrm>
          <a:prstGeom prst="rect">
            <a:avLst/>
          </a:prstGeom>
          <a:ln>
            <a:solidFill>
              <a:sysClr val="windowText" lastClr="000000"/>
            </a:solidFill>
          </a:ln>
        </p:spPr>
      </p:pic>
      <p:sp>
        <p:nvSpPr>
          <p:cNvPr id="5" name="Rectangle 4"/>
          <p:cNvSpPr/>
          <p:nvPr/>
        </p:nvSpPr>
        <p:spPr>
          <a:xfrm>
            <a:off x="0" y="0"/>
            <a:ext cx="9144000" cy="12865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0666" tIns="45335" rIns="90666" bIns="45335" rtlCol="0" anchor="ctr"/>
          <a:lstStyle/>
          <a:p>
            <a:pPr algn="ctr" defTabSz="906941"/>
            <a:r>
              <a:rPr lang="en-US" sz="4000" b="1" dirty="0" smtClean="0">
                <a:solidFill>
                  <a:prstClr val="white"/>
                </a:solidFill>
                <a:latin typeface="Comic Sans MS" pitchFamily="66" charset="0"/>
              </a:rPr>
              <a:t>Treatment window for nucs</a:t>
            </a:r>
            <a:endParaRPr lang="en-US" sz="4000" b="1" dirty="0">
              <a:solidFill>
                <a:prstClr val="white"/>
              </a:solidFill>
              <a:latin typeface="Comic Sans MS" pitchFamily="66" charset="0"/>
            </a:endParaRPr>
          </a:p>
        </p:txBody>
      </p:sp>
      <p:sp>
        <p:nvSpPr>
          <p:cNvPr id="6" name="Rectangle 5"/>
          <p:cNvSpPr/>
          <p:nvPr/>
        </p:nvSpPr>
        <p:spPr>
          <a:xfrm>
            <a:off x="0" y="5571460"/>
            <a:ext cx="9144000" cy="12865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0666" tIns="45335" rIns="90666" bIns="45335" rtlCol="0" anchor="ctr"/>
          <a:lstStyle/>
          <a:p>
            <a:pPr algn="ctr" defTabSz="906941"/>
            <a:endParaRPr lang="en-US" dirty="0">
              <a:solidFill>
                <a:prstClr val="white"/>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3" cstate="print"/>
          <a:srcRect/>
          <a:stretch>
            <a:fillRect/>
          </a:stretch>
        </p:blipFill>
        <p:spPr bwMode="auto">
          <a:xfrm>
            <a:off x="1" y="314325"/>
            <a:ext cx="9144000" cy="622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0" y="533400"/>
            <a:ext cx="91440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3" cstate="print"/>
          <a:srcRect/>
          <a:stretch>
            <a:fillRect/>
          </a:stretch>
        </p:blipFill>
        <p:spPr bwMode="auto">
          <a:xfrm>
            <a:off x="3540903" y="1"/>
            <a:ext cx="5603098" cy="6858000"/>
          </a:xfrm>
          <a:prstGeom prst="rect">
            <a:avLst/>
          </a:prstGeom>
          <a:noFill/>
          <a:ln w="9525">
            <a:noFill/>
            <a:miter lim="800000"/>
            <a:headEnd/>
            <a:tailEnd/>
          </a:ln>
        </p:spPr>
      </p:pic>
      <p:sp>
        <p:nvSpPr>
          <p:cNvPr id="4" name="Text Box 2"/>
          <p:cNvSpPr txBox="1">
            <a:spLocks noChangeArrowheads="1"/>
          </p:cNvSpPr>
          <p:nvPr/>
        </p:nvSpPr>
        <p:spPr bwMode="auto">
          <a:xfrm>
            <a:off x="0" y="457200"/>
            <a:ext cx="3276600" cy="1998388"/>
          </a:xfrm>
          <a:prstGeom prst="rect">
            <a:avLst/>
          </a:prstGeom>
          <a:noFill/>
          <a:ln w="9525">
            <a:noFill/>
            <a:round/>
            <a:headEnd/>
            <a:tailEnd/>
          </a:ln>
        </p:spPr>
        <p:txBody>
          <a:bodyPr wrap="square" lIns="79962" tIns="68159" rIns="79962" bIns="40001">
            <a:spAutoFit/>
          </a:bodyPr>
          <a:lstStyle/>
          <a:p>
            <a:pPr algn="ctr" defTabSz="405710" fontAlgn="base" hangingPunct="0">
              <a:lnSpc>
                <a:spcPct val="93000"/>
              </a:lnSpc>
              <a:spcBef>
                <a:spcPct val="0"/>
              </a:spcBef>
              <a:spcAft>
                <a:spcPts val="1293"/>
              </a:spcAft>
              <a:buClr>
                <a:srgbClr val="000000"/>
              </a:buClr>
              <a:buSzPct val="100000"/>
              <a:tabLst>
                <a:tab pos="0" algn="l"/>
                <a:tab pos="405710" algn="l"/>
                <a:tab pos="811427" algn="l"/>
                <a:tab pos="1218565" algn="l"/>
                <a:tab pos="1624288" algn="l"/>
                <a:tab pos="2031429" algn="l"/>
                <a:tab pos="2437143" algn="l"/>
                <a:tab pos="2844289" algn="l"/>
                <a:tab pos="3250000" algn="l"/>
                <a:tab pos="3655715" algn="l"/>
                <a:tab pos="4062855" algn="l"/>
                <a:tab pos="4468571" algn="l"/>
                <a:tab pos="4875715" algn="l"/>
                <a:tab pos="5281435" algn="l"/>
                <a:tab pos="5688567" algn="l"/>
                <a:tab pos="6094288" algn="l"/>
                <a:tab pos="6501430" algn="l"/>
                <a:tab pos="6907142" algn="l"/>
                <a:tab pos="7312855" algn="l"/>
                <a:tab pos="7720002" algn="l"/>
                <a:tab pos="8125715" algn="l"/>
              </a:tabLst>
            </a:pPr>
            <a:r>
              <a:rPr lang="en-GB" sz="4400" b="1" dirty="0" smtClean="0">
                <a:solidFill>
                  <a:srgbClr val="FFFFFF"/>
                </a:solidFill>
              </a:rPr>
              <a:t>Oxalic is the strongest organic acid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cstate="print"/>
          <a:srcRect/>
          <a:stretch>
            <a:fillRect/>
          </a:stretch>
        </p:blipFill>
        <p:spPr bwMode="auto">
          <a:xfrm>
            <a:off x="0" y="457200"/>
            <a:ext cx="9144000" cy="60365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print"/>
          <a:srcRect/>
          <a:stretch>
            <a:fillRect/>
          </a:stretch>
        </p:blipFill>
        <p:spPr bwMode="auto">
          <a:xfrm>
            <a:off x="0" y="381000"/>
            <a:ext cx="9144000" cy="62562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0" y="609600"/>
            <a:ext cx="9220200" cy="3810000"/>
          </a:xfrm>
          <a:prstGeom prst="rect">
            <a:avLst/>
          </a:prstGeom>
          <a:solidFill>
            <a:schemeClr val="bg1"/>
          </a:solidFill>
          <a:ln w="9525">
            <a:noFill/>
            <a:miter lim="800000"/>
            <a:headEnd/>
            <a:tailEnd/>
          </a:ln>
        </p:spPr>
      </p:pic>
      <p:sp>
        <p:nvSpPr>
          <p:cNvPr id="3" name="Text Box 2"/>
          <p:cNvSpPr txBox="1">
            <a:spLocks noChangeArrowheads="1"/>
          </p:cNvSpPr>
          <p:nvPr/>
        </p:nvSpPr>
        <p:spPr bwMode="auto">
          <a:xfrm>
            <a:off x="0" y="4800600"/>
            <a:ext cx="9144000" cy="624422"/>
          </a:xfrm>
          <a:prstGeom prst="rect">
            <a:avLst/>
          </a:prstGeom>
          <a:noFill/>
          <a:ln w="9525">
            <a:noFill/>
            <a:round/>
            <a:headEnd/>
            <a:tailEnd/>
          </a:ln>
        </p:spPr>
        <p:txBody>
          <a:bodyPr wrap="square" lIns="79962" tIns="68159" rIns="79962" bIns="40001">
            <a:spAutoFit/>
          </a:bodyPr>
          <a:lstStyle/>
          <a:p>
            <a:pPr algn="ctr" defTabSz="405710" fontAlgn="base" hangingPunct="0">
              <a:lnSpc>
                <a:spcPct val="93000"/>
              </a:lnSpc>
              <a:spcBef>
                <a:spcPct val="0"/>
              </a:spcBef>
              <a:spcAft>
                <a:spcPts val="1293"/>
              </a:spcAft>
              <a:buClr>
                <a:srgbClr val="000000"/>
              </a:buClr>
              <a:buSzPct val="100000"/>
              <a:tabLst>
                <a:tab pos="0" algn="l"/>
                <a:tab pos="405710" algn="l"/>
                <a:tab pos="811427" algn="l"/>
                <a:tab pos="1218565" algn="l"/>
                <a:tab pos="1624288" algn="l"/>
                <a:tab pos="2031429" algn="l"/>
                <a:tab pos="2437143" algn="l"/>
                <a:tab pos="2844289" algn="l"/>
                <a:tab pos="3250000" algn="l"/>
                <a:tab pos="3655715" algn="l"/>
                <a:tab pos="4062855" algn="l"/>
                <a:tab pos="4468571" algn="l"/>
                <a:tab pos="4875715" algn="l"/>
                <a:tab pos="5281435" algn="l"/>
                <a:tab pos="5688567" algn="l"/>
                <a:tab pos="6094288" algn="l"/>
                <a:tab pos="6501430" algn="l"/>
                <a:tab pos="6907142" algn="l"/>
                <a:tab pos="7312855" algn="l"/>
                <a:tab pos="7720002" algn="l"/>
                <a:tab pos="8125715" algn="l"/>
              </a:tabLst>
            </a:pPr>
            <a:r>
              <a:rPr lang="en-GB" sz="3600" b="1" dirty="0" smtClean="0">
                <a:solidFill>
                  <a:srgbClr val="FFFFFF"/>
                </a:solidFill>
              </a:rPr>
              <a:t>Create a spreadsheet to keep track of dates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0" y="1219200"/>
            <a:ext cx="9144000" cy="923330"/>
          </a:xfrm>
          <a:prstGeom prst="rect">
            <a:avLst/>
          </a:prstGeom>
          <a:noFill/>
        </p:spPr>
        <p:txBody>
          <a:bodyPr wrap="square" rtlCol="0">
            <a:spAutoFit/>
          </a:bodyPr>
          <a:lstStyle/>
          <a:p>
            <a:pPr algn="ctr"/>
            <a:r>
              <a:rPr lang="en-US" sz="5400" b="1" dirty="0" smtClean="0"/>
              <a:t>Induced Brood Break</a:t>
            </a:r>
            <a:endParaRPr lang="en-US" sz="5400"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50" name="Picture 2" descr="http://www.coloss.org/beebook/II/virus/12116pn-revised-fig-1.jpg/image_large"/>
          <p:cNvPicPr>
            <a:picLocks noChangeAspect="1" noChangeArrowheads="1"/>
          </p:cNvPicPr>
          <p:nvPr/>
        </p:nvPicPr>
        <p:blipFill>
          <a:blip r:embed="rId3" cstate="print"/>
          <a:srcRect/>
          <a:stretch>
            <a:fillRect/>
          </a:stretch>
        </p:blipFill>
        <p:spPr bwMode="auto">
          <a:xfrm>
            <a:off x="0" y="0"/>
            <a:ext cx="9080938" cy="4114800"/>
          </a:xfrm>
          <a:prstGeom prst="rect">
            <a:avLst/>
          </a:prstGeom>
          <a:noFill/>
        </p:spPr>
      </p:pic>
      <p:sp>
        <p:nvSpPr>
          <p:cNvPr id="7" name="Text Box 2"/>
          <p:cNvSpPr txBox="1">
            <a:spLocks noChangeArrowheads="1"/>
          </p:cNvSpPr>
          <p:nvPr/>
        </p:nvSpPr>
        <p:spPr bwMode="auto">
          <a:xfrm>
            <a:off x="0" y="4800600"/>
            <a:ext cx="9144000" cy="624422"/>
          </a:xfrm>
          <a:prstGeom prst="rect">
            <a:avLst/>
          </a:prstGeom>
          <a:noFill/>
          <a:ln w="9525">
            <a:noFill/>
            <a:round/>
            <a:headEnd/>
            <a:tailEnd/>
          </a:ln>
        </p:spPr>
        <p:txBody>
          <a:bodyPr wrap="square" lIns="79962" tIns="68159" rIns="79962" bIns="40001">
            <a:spAutoFit/>
          </a:bodyPr>
          <a:lstStyle/>
          <a:p>
            <a:pPr algn="ctr" defTabSz="405710" fontAlgn="base" hangingPunct="0">
              <a:lnSpc>
                <a:spcPct val="93000"/>
              </a:lnSpc>
              <a:spcBef>
                <a:spcPct val="0"/>
              </a:spcBef>
              <a:spcAft>
                <a:spcPts val="1293"/>
              </a:spcAft>
              <a:buClr>
                <a:srgbClr val="000000"/>
              </a:buClr>
              <a:buSzPct val="100000"/>
              <a:tabLst>
                <a:tab pos="0" algn="l"/>
                <a:tab pos="405710" algn="l"/>
                <a:tab pos="811427" algn="l"/>
                <a:tab pos="1218565" algn="l"/>
                <a:tab pos="1624288" algn="l"/>
                <a:tab pos="2031429" algn="l"/>
                <a:tab pos="2437143" algn="l"/>
                <a:tab pos="2844289" algn="l"/>
                <a:tab pos="3250000" algn="l"/>
                <a:tab pos="3655715" algn="l"/>
                <a:tab pos="4062855" algn="l"/>
                <a:tab pos="4468571" algn="l"/>
                <a:tab pos="4875715" algn="l"/>
                <a:tab pos="5281435" algn="l"/>
                <a:tab pos="5688567" algn="l"/>
                <a:tab pos="6094288" algn="l"/>
                <a:tab pos="6501430" algn="l"/>
                <a:tab pos="6907142" algn="l"/>
                <a:tab pos="7312855" algn="l"/>
                <a:tab pos="7720002" algn="l"/>
                <a:tab pos="8125715" algn="l"/>
              </a:tabLst>
            </a:pPr>
            <a:r>
              <a:rPr lang="en-GB" sz="3600" b="1" dirty="0" smtClean="0">
                <a:solidFill>
                  <a:srgbClr val="FFFFFF"/>
                </a:solidFill>
              </a:rPr>
              <a:t>Understand the timing!</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0802" name="Picture 2" descr="C:\Users\Randy\Pictures\Article photos\Bees on queen cage\P1080544.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Title 1"/>
          <p:cNvSpPr txBox="1">
            <a:spLocks/>
          </p:cNvSpPr>
          <p:nvPr/>
        </p:nvSpPr>
        <p:spPr>
          <a:xfrm>
            <a:off x="3886202" y="5257800"/>
            <a:ext cx="5257800" cy="1600200"/>
          </a:xfrm>
          <a:prstGeom prst="rect">
            <a:avLst/>
          </a:prstGeom>
          <a:solidFill>
            <a:schemeClr val="tx1"/>
          </a:solidFill>
        </p:spPr>
        <p:txBody>
          <a:bodyPr lIns="89680" tIns="44842" rIns="89680" bIns="44842" anchor="ctr"/>
          <a:lstStyle/>
          <a:p>
            <a:pPr algn="ctr" defTabSz="406342" fontAlgn="base" hangingPunct="0">
              <a:spcBef>
                <a:spcPct val="0"/>
              </a:spcBef>
              <a:spcAft>
                <a:spcPct val="0"/>
              </a:spcAft>
              <a:buClr>
                <a:srgbClr val="000000"/>
              </a:buClr>
              <a:buSzPct val="100000"/>
              <a:defRPr/>
            </a:pPr>
            <a:r>
              <a:rPr lang="en-US" sz="2800" b="1" dirty="0" smtClean="0">
                <a:solidFill>
                  <a:srgbClr val="FFFFFF"/>
                </a:solidFill>
                <a:latin typeface="Comic Sans MS" pitchFamily="66" charset="0"/>
                <a:ea typeface="+mj-ea"/>
              </a:rPr>
              <a:t>Cage the queen for 12 days minimum.  Then release her.  Treat </a:t>
            </a:r>
            <a:r>
              <a:rPr lang="en-US" sz="2800" b="1" dirty="0" smtClean="0">
                <a:solidFill>
                  <a:srgbClr val="FFFFFF"/>
                </a:solidFill>
                <a:latin typeface="Comic Sans MS" pitchFamily="66" charset="0"/>
                <a:ea typeface="+mj-ea"/>
              </a:rPr>
              <a:t>4-5 </a:t>
            </a:r>
            <a:r>
              <a:rPr lang="en-US" sz="2800" b="1" dirty="0" smtClean="0">
                <a:solidFill>
                  <a:srgbClr val="FFFFFF"/>
                </a:solidFill>
                <a:latin typeface="Comic Sans MS" pitchFamily="66" charset="0"/>
                <a:ea typeface="+mj-ea"/>
              </a:rPr>
              <a:t>days later.</a:t>
            </a:r>
            <a:endParaRPr lang="en-US" sz="2800" b="1" dirty="0">
              <a:solidFill>
                <a:srgbClr val="FFFFFF"/>
              </a:solidFill>
              <a:latin typeface="Comic Sans MS" pitchFamily="66" charset="0"/>
              <a:ea typeface="+mj-ea"/>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228600"/>
            <a:ext cx="90678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2228" name="Picture 4" descr="http://eberthoney.com/honeybeeblog/media/blogs/honeybees/OverwinteredColoniesMarch2012.jpg"/>
          <p:cNvPicPr>
            <a:picLocks noChangeAspect="1" noChangeArrowheads="1"/>
          </p:cNvPicPr>
          <p:nvPr/>
        </p:nvPicPr>
        <p:blipFill>
          <a:blip r:embed="rId3" cstate="print"/>
          <a:srcRect/>
          <a:stretch>
            <a:fillRect/>
          </a:stretch>
        </p:blipFill>
        <p:spPr bwMode="auto">
          <a:xfrm>
            <a:off x="0" y="0"/>
            <a:ext cx="7010400" cy="5257800"/>
          </a:xfrm>
          <a:prstGeom prst="rect">
            <a:avLst/>
          </a:prstGeom>
          <a:noFill/>
        </p:spPr>
      </p:pic>
      <p:sp>
        <p:nvSpPr>
          <p:cNvPr id="4" name="Title 1"/>
          <p:cNvSpPr txBox="1">
            <a:spLocks/>
          </p:cNvSpPr>
          <p:nvPr/>
        </p:nvSpPr>
        <p:spPr>
          <a:xfrm>
            <a:off x="0" y="5257800"/>
            <a:ext cx="9144002" cy="1600200"/>
          </a:xfrm>
          <a:prstGeom prst="rect">
            <a:avLst/>
          </a:prstGeom>
          <a:solidFill>
            <a:schemeClr val="tx1"/>
          </a:solidFill>
        </p:spPr>
        <p:txBody>
          <a:bodyPr lIns="89680" tIns="44842" rIns="89680" bIns="44842" anchor="ctr"/>
          <a:lstStyle/>
          <a:p>
            <a:pPr algn="ctr" defTabSz="406342" fontAlgn="base" hangingPunct="0">
              <a:spcBef>
                <a:spcPct val="0"/>
              </a:spcBef>
              <a:spcAft>
                <a:spcPct val="0"/>
              </a:spcAft>
              <a:buClr>
                <a:srgbClr val="000000"/>
              </a:buClr>
              <a:buSzPct val="100000"/>
              <a:defRPr/>
            </a:pPr>
            <a:r>
              <a:rPr lang="en-US" sz="2800" b="1" dirty="0" smtClean="0">
                <a:solidFill>
                  <a:srgbClr val="FFFFFF"/>
                </a:solidFill>
                <a:latin typeface="Comic Sans MS" pitchFamily="66" charset="0"/>
                <a:ea typeface="+mj-ea"/>
              </a:rPr>
              <a:t>Treat walkaway splits at 20 days.</a:t>
            </a:r>
            <a:endParaRPr lang="en-US" sz="2800" b="1" dirty="0">
              <a:solidFill>
                <a:srgbClr val="FFFFFF"/>
              </a:solidFill>
              <a:latin typeface="Comic Sans MS" pitchFamily="66" charset="0"/>
              <a:ea typeface="+mj-ea"/>
            </a:endParaRPr>
          </a:p>
        </p:txBody>
      </p:sp>
      <p:sp>
        <p:nvSpPr>
          <p:cNvPr id="5" name="Rectangle 4"/>
          <p:cNvSpPr/>
          <p:nvPr/>
        </p:nvSpPr>
        <p:spPr>
          <a:xfrm>
            <a:off x="4572000" y="4876800"/>
            <a:ext cx="2442400" cy="369332"/>
          </a:xfrm>
          <a:prstGeom prst="rect">
            <a:avLst/>
          </a:prstGeom>
        </p:spPr>
        <p:txBody>
          <a:bodyPr wrap="none">
            <a:spAutoFit/>
          </a:bodyPr>
          <a:lstStyle/>
          <a:p>
            <a:r>
              <a:rPr lang="en-US" dirty="0" smtClean="0"/>
              <a:t>http://eberthoney.com/</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1451043" y="228600"/>
            <a:ext cx="6096000" cy="1754326"/>
          </a:xfrm>
          <a:prstGeom prst="rect">
            <a:avLst/>
          </a:prstGeom>
          <a:noFill/>
        </p:spPr>
        <p:txBody>
          <a:bodyPr wrap="square" rtlCol="0">
            <a:spAutoFit/>
          </a:bodyPr>
          <a:lstStyle/>
          <a:p>
            <a:pPr algn="ctr"/>
            <a:r>
              <a:rPr lang="en-US" sz="5400" b="1" dirty="0" smtClean="0"/>
              <a:t>Vaporization</a:t>
            </a:r>
          </a:p>
          <a:p>
            <a:pPr algn="ctr"/>
            <a:r>
              <a:rPr lang="en-US" sz="5400" b="1" dirty="0" smtClean="0"/>
              <a:t>(Sublimation)</a:t>
            </a:r>
            <a:endParaRPr lang="en-US" sz="5400" b="1" dirty="0"/>
          </a:p>
        </p:txBody>
      </p:sp>
      <p:pic>
        <p:nvPicPr>
          <p:cNvPr id="6146" name="Picture 2" descr="http://v022o.popscreen.com/eHRzZmdtMTI=_o_oksalk-ast-buharlatirma-aparati-oxalc-acd-vaporz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62835"/>
            <a:ext cx="7844786"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2226" name="Picture 2" descr="Varrox 12-volt oxalic vaporizer"/>
          <p:cNvPicPr>
            <a:picLocks noChangeAspect="1" noChangeArrowheads="1"/>
          </p:cNvPicPr>
          <p:nvPr/>
        </p:nvPicPr>
        <p:blipFill>
          <a:blip r:embed="rId3" cstate="print"/>
          <a:srcRect/>
          <a:stretch>
            <a:fillRect/>
          </a:stretch>
        </p:blipFill>
        <p:spPr bwMode="auto">
          <a:xfrm>
            <a:off x="-1" y="0"/>
            <a:ext cx="8402077" cy="5029200"/>
          </a:xfrm>
          <a:prstGeom prst="rect">
            <a:avLst/>
          </a:prstGeom>
          <a:noFill/>
        </p:spPr>
      </p:pic>
      <p:sp>
        <p:nvSpPr>
          <p:cNvPr id="4" name="Title 1"/>
          <p:cNvSpPr txBox="1">
            <a:spLocks/>
          </p:cNvSpPr>
          <p:nvPr/>
        </p:nvSpPr>
        <p:spPr>
          <a:xfrm>
            <a:off x="0" y="5257800"/>
            <a:ext cx="9144002" cy="1600200"/>
          </a:xfrm>
          <a:prstGeom prst="rect">
            <a:avLst/>
          </a:prstGeom>
          <a:solidFill>
            <a:schemeClr val="tx1"/>
          </a:solidFill>
        </p:spPr>
        <p:txBody>
          <a:bodyPr lIns="89680" tIns="44842" rIns="89680" bIns="44842" anchor="ctr"/>
          <a:lstStyle/>
          <a:p>
            <a:pPr algn="ctr" defTabSz="406342" fontAlgn="base" hangingPunct="0">
              <a:spcBef>
                <a:spcPct val="0"/>
              </a:spcBef>
              <a:spcAft>
                <a:spcPct val="0"/>
              </a:spcAft>
              <a:buClr>
                <a:srgbClr val="000000"/>
              </a:buClr>
              <a:buSzPct val="100000"/>
              <a:defRPr/>
            </a:pPr>
            <a:r>
              <a:rPr lang="en-US" sz="2800" b="1" dirty="0" smtClean="0">
                <a:solidFill>
                  <a:srgbClr val="FFFFFF"/>
                </a:solidFill>
                <a:latin typeface="Comic Sans MS" pitchFamily="66" charset="0"/>
                <a:ea typeface="+mj-ea"/>
              </a:rPr>
              <a:t>Useful where winter comes on suddenly.</a:t>
            </a:r>
            <a:endParaRPr lang="en-US" sz="2800" b="1" dirty="0">
              <a:solidFill>
                <a:srgbClr val="FFFFFF"/>
              </a:solidFill>
              <a:latin typeface="Comic Sans MS" pitchFamily="66" charset="0"/>
              <a:ea typeface="+mj-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0" y="1219200"/>
            <a:ext cx="9144000" cy="923330"/>
          </a:xfrm>
          <a:prstGeom prst="rect">
            <a:avLst/>
          </a:prstGeom>
          <a:noFill/>
        </p:spPr>
        <p:txBody>
          <a:bodyPr wrap="square" rtlCol="0">
            <a:spAutoFit/>
          </a:bodyPr>
          <a:lstStyle/>
          <a:p>
            <a:pPr algn="ctr"/>
            <a:r>
              <a:rPr lang="en-US" sz="5400" b="1" dirty="0" smtClean="0"/>
              <a:t>Safety to Humans</a:t>
            </a:r>
            <a:endParaRPr lang="en-US" sz="5400"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0" y="5257800"/>
            <a:ext cx="9144002" cy="1600200"/>
          </a:xfrm>
          <a:prstGeom prst="rect">
            <a:avLst/>
          </a:prstGeom>
          <a:solidFill>
            <a:schemeClr val="tx1"/>
          </a:solidFill>
        </p:spPr>
        <p:txBody>
          <a:bodyPr lIns="89680" tIns="44842" rIns="89680" bIns="44842" anchor="ctr"/>
          <a:lstStyle/>
          <a:p>
            <a:pPr algn="ctr" defTabSz="406342" fontAlgn="base" hangingPunct="0">
              <a:spcBef>
                <a:spcPct val="0"/>
              </a:spcBef>
              <a:spcAft>
                <a:spcPct val="0"/>
              </a:spcAft>
              <a:buClr>
                <a:srgbClr val="000000"/>
              </a:buClr>
              <a:buSzPct val="100000"/>
              <a:defRPr/>
            </a:pPr>
            <a:r>
              <a:rPr lang="en-US" sz="2800" b="1" dirty="0" smtClean="0">
                <a:solidFill>
                  <a:srgbClr val="FFFFFF"/>
                </a:solidFill>
                <a:latin typeface="Comic Sans MS" pitchFamily="66" charset="0"/>
                <a:ea typeface="+mj-ea"/>
              </a:rPr>
              <a:t>Simple </a:t>
            </a:r>
            <a:r>
              <a:rPr lang="en-US" sz="2800" b="1" dirty="0" err="1" smtClean="0">
                <a:solidFill>
                  <a:srgbClr val="FFFFFF"/>
                </a:solidFill>
                <a:latin typeface="Comic Sans MS" pitchFamily="66" charset="0"/>
                <a:ea typeface="+mj-ea"/>
              </a:rPr>
              <a:t>Varrox</a:t>
            </a:r>
            <a:r>
              <a:rPr lang="en-US" sz="2800" b="1" dirty="0" smtClean="0">
                <a:solidFill>
                  <a:srgbClr val="FFFFFF"/>
                </a:solidFill>
                <a:latin typeface="Comic Sans MS" pitchFamily="66" charset="0"/>
                <a:ea typeface="+mj-ea"/>
              </a:rPr>
              <a:t> vaporizer.</a:t>
            </a:r>
            <a:endParaRPr lang="en-US" sz="2800" b="1" dirty="0">
              <a:solidFill>
                <a:srgbClr val="FFFFFF"/>
              </a:solidFill>
              <a:latin typeface="Comic Sans MS" pitchFamily="66" charset="0"/>
              <a:ea typeface="+mj-ea"/>
            </a:endParaRPr>
          </a:p>
        </p:txBody>
      </p:sp>
      <p:pic>
        <p:nvPicPr>
          <p:cNvPr id="5122" name="Picture 2" descr="Sublimation of OA treatment on honey bee h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19" y="30804"/>
            <a:ext cx="7089830" cy="5303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3025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4034" name="Picture 2" descr="http://beeinformed.org/wp-content/uploads/2014/02/Snapshot-2-2-3-2014-9-54-AM.png"/>
          <p:cNvPicPr>
            <a:picLocks noChangeAspect="1" noChangeArrowheads="1"/>
          </p:cNvPicPr>
          <p:nvPr/>
        </p:nvPicPr>
        <p:blipFill>
          <a:blip r:embed="rId3" cstate="print"/>
          <a:srcRect/>
          <a:stretch>
            <a:fillRect/>
          </a:stretch>
        </p:blipFill>
        <p:spPr bwMode="auto">
          <a:xfrm>
            <a:off x="3098948" y="2777604"/>
            <a:ext cx="6045052" cy="4537596"/>
          </a:xfrm>
          <a:prstGeom prst="rect">
            <a:avLst/>
          </a:prstGeom>
          <a:noFill/>
        </p:spPr>
      </p:pic>
      <p:pic>
        <p:nvPicPr>
          <p:cNvPr id="44036" name="Picture 4" descr="http://v006o.popscreen.com/eG0yejA2MTI=_o_oksalk-ast-buhariyla-varroa-mcadeles-oxalc-acd-vaporzer.jpg"/>
          <p:cNvPicPr>
            <a:picLocks noChangeAspect="1" noChangeArrowheads="1"/>
          </p:cNvPicPr>
          <p:nvPr/>
        </p:nvPicPr>
        <p:blipFill>
          <a:blip r:embed="rId4" cstate="print"/>
          <a:srcRect/>
          <a:stretch>
            <a:fillRect/>
          </a:stretch>
        </p:blipFill>
        <p:spPr bwMode="auto">
          <a:xfrm>
            <a:off x="24319" y="-1066800"/>
            <a:ext cx="5729816" cy="4297362"/>
          </a:xfrm>
          <a:prstGeom prst="rect">
            <a:avLst/>
          </a:prstGeom>
          <a:noFill/>
        </p:spPr>
      </p:pic>
      <p:sp>
        <p:nvSpPr>
          <p:cNvPr id="4" name="Title 1"/>
          <p:cNvSpPr txBox="1">
            <a:spLocks/>
          </p:cNvSpPr>
          <p:nvPr/>
        </p:nvSpPr>
        <p:spPr>
          <a:xfrm>
            <a:off x="0" y="3352800"/>
            <a:ext cx="2889227" cy="2895600"/>
          </a:xfrm>
          <a:prstGeom prst="rect">
            <a:avLst/>
          </a:prstGeom>
          <a:solidFill>
            <a:schemeClr val="tx1"/>
          </a:solidFill>
        </p:spPr>
        <p:txBody>
          <a:bodyPr lIns="89680" tIns="44842" rIns="89680" bIns="44842" anchor="ctr"/>
          <a:lstStyle/>
          <a:p>
            <a:pPr algn="ctr" defTabSz="406342" fontAlgn="base" hangingPunct="0">
              <a:spcBef>
                <a:spcPct val="0"/>
              </a:spcBef>
              <a:spcAft>
                <a:spcPct val="0"/>
              </a:spcAft>
              <a:buClr>
                <a:srgbClr val="000000"/>
              </a:buClr>
              <a:buSzPct val="100000"/>
              <a:defRPr/>
            </a:pPr>
            <a:r>
              <a:rPr lang="en-US" sz="2800" b="1" dirty="0" smtClean="0">
                <a:solidFill>
                  <a:srgbClr val="FFFFFF"/>
                </a:solidFill>
                <a:latin typeface="Comic Sans MS" pitchFamily="66" charset="0"/>
                <a:ea typeface="+mj-ea"/>
              </a:rPr>
              <a:t>Wear a respirator.</a:t>
            </a:r>
            <a:endParaRPr lang="en-US" sz="2800" b="1" dirty="0">
              <a:solidFill>
                <a:srgbClr val="FFFFFF"/>
              </a:solidFill>
              <a:latin typeface="Comic Sans MS" pitchFamily="66" charset="0"/>
              <a:ea typeface="+mj-ea"/>
            </a:endParaRPr>
          </a:p>
        </p:txBody>
      </p:sp>
      <p:sp>
        <p:nvSpPr>
          <p:cNvPr id="5" name="Title 1"/>
          <p:cNvSpPr txBox="1">
            <a:spLocks/>
          </p:cNvSpPr>
          <p:nvPr/>
        </p:nvSpPr>
        <p:spPr>
          <a:xfrm>
            <a:off x="6089515" y="76200"/>
            <a:ext cx="2902085" cy="2971800"/>
          </a:xfrm>
          <a:prstGeom prst="rect">
            <a:avLst/>
          </a:prstGeom>
          <a:solidFill>
            <a:schemeClr val="tx1"/>
          </a:solidFill>
        </p:spPr>
        <p:txBody>
          <a:bodyPr lIns="89680" tIns="44842" rIns="89680" bIns="44842" anchor="ctr"/>
          <a:lstStyle/>
          <a:p>
            <a:pPr algn="ctr" defTabSz="406342" fontAlgn="base" hangingPunct="0">
              <a:spcBef>
                <a:spcPct val="0"/>
              </a:spcBef>
              <a:spcAft>
                <a:spcPct val="0"/>
              </a:spcAft>
              <a:buClr>
                <a:srgbClr val="000000"/>
              </a:buClr>
              <a:buSzPct val="100000"/>
              <a:defRPr/>
            </a:pPr>
            <a:r>
              <a:rPr lang="en-US" sz="2800" b="1" dirty="0" smtClean="0">
                <a:solidFill>
                  <a:srgbClr val="FFFFFF"/>
                </a:solidFill>
                <a:latin typeface="Comic Sans MS" pitchFamily="66" charset="0"/>
                <a:ea typeface="+mj-ea"/>
              </a:rPr>
              <a:t>Vaporized oxalic is dangerous!</a:t>
            </a:r>
            <a:endParaRPr lang="en-US" sz="2800" b="1" dirty="0">
              <a:solidFill>
                <a:srgbClr val="FFFFFF"/>
              </a:solidFill>
              <a:latin typeface="Comic Sans MS" pitchFamily="66" charset="0"/>
              <a:ea typeface="+mj-ea"/>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471488"/>
            <a:ext cx="7658100" cy="591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58509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457200"/>
            <a:ext cx="78105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47344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3" y="500063"/>
            <a:ext cx="7839075" cy="585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61538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395288"/>
            <a:ext cx="7981950" cy="606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69131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1447800" y="1219200"/>
            <a:ext cx="6096000" cy="1754326"/>
          </a:xfrm>
          <a:prstGeom prst="rect">
            <a:avLst/>
          </a:prstGeom>
          <a:noFill/>
        </p:spPr>
        <p:txBody>
          <a:bodyPr wrap="square" rtlCol="0">
            <a:spAutoFit/>
          </a:bodyPr>
          <a:lstStyle/>
          <a:p>
            <a:pPr algn="ctr"/>
            <a:r>
              <a:rPr lang="en-US" sz="5400" b="1" dirty="0" smtClean="0"/>
              <a:t>Another application method</a:t>
            </a:r>
            <a:endParaRPr lang="en-US" sz="5400" b="1" dirty="0"/>
          </a:p>
        </p:txBody>
      </p:sp>
    </p:spTree>
    <p:extLst>
      <p:ext uri="{BB962C8B-B14F-4D97-AF65-F5344CB8AC3E}">
        <p14:creationId xmlns:p14="http://schemas.microsoft.com/office/powerpoint/2010/main" val="6059786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C:\Users\Randy\Documents\Varroa\Oxalic\Oxalic strips 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04800"/>
            <a:ext cx="6781800" cy="508635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0" y="5410200"/>
            <a:ext cx="9144000" cy="1447800"/>
          </a:xfrm>
          <a:prstGeom prst="rect">
            <a:avLst/>
          </a:prstGeom>
          <a:solidFill>
            <a:schemeClr val="tx1"/>
          </a:solidFill>
        </p:spPr>
        <p:txBody>
          <a:bodyPr lIns="89680" tIns="44842" rIns="89680" bIns="44842" anchor="ctr"/>
          <a:lstStyle/>
          <a:p>
            <a:pPr algn="ctr" defTabSz="406342" fontAlgn="base" hangingPunct="0">
              <a:spcBef>
                <a:spcPct val="0"/>
              </a:spcBef>
              <a:spcAft>
                <a:spcPct val="0"/>
              </a:spcAft>
              <a:buClr>
                <a:srgbClr val="000000"/>
              </a:buClr>
              <a:buSzPct val="100000"/>
              <a:defRPr/>
            </a:pPr>
            <a:r>
              <a:rPr lang="en-US" sz="2800" b="1" dirty="0" smtClean="0">
                <a:solidFill>
                  <a:srgbClr val="FFFFFF"/>
                </a:solidFill>
                <a:latin typeface="Comic Sans MS" pitchFamily="66" charset="0"/>
                <a:ea typeface="+mj-ea"/>
              </a:rPr>
              <a:t>Oxalic/</a:t>
            </a:r>
            <a:r>
              <a:rPr lang="en-US" sz="2800" b="1" dirty="0" err="1" smtClean="0">
                <a:solidFill>
                  <a:srgbClr val="FFFFFF"/>
                </a:solidFill>
                <a:latin typeface="Comic Sans MS" pitchFamily="66" charset="0"/>
                <a:ea typeface="+mj-ea"/>
              </a:rPr>
              <a:t>glycerine</a:t>
            </a:r>
            <a:r>
              <a:rPr lang="en-US" sz="2800" b="1" dirty="0" smtClean="0">
                <a:solidFill>
                  <a:srgbClr val="FFFFFF"/>
                </a:solidFill>
                <a:latin typeface="Comic Sans MS" pitchFamily="66" charset="0"/>
                <a:ea typeface="+mj-ea"/>
              </a:rPr>
              <a:t> formulation.</a:t>
            </a:r>
            <a:endParaRPr lang="en-US" sz="2800" b="1" dirty="0">
              <a:solidFill>
                <a:srgbClr val="FFFFFF"/>
              </a:solidFill>
              <a:latin typeface="Comic Sans MS" pitchFamily="66" charset="0"/>
              <a:ea typeface="+mj-ea"/>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58722" name="Title 1"/>
          <p:cNvSpPr>
            <a:spLocks noGrp="1"/>
          </p:cNvSpPr>
          <p:nvPr>
            <p:ph type="title" idx="4294967295"/>
          </p:nvPr>
        </p:nvSpPr>
        <p:spPr>
          <a:xfrm>
            <a:off x="152400" y="762001"/>
            <a:ext cx="8219520" cy="5181599"/>
          </a:xfrm>
        </p:spPr>
        <p:txBody>
          <a:bodyPr/>
          <a:lstStyle/>
          <a:p>
            <a:r>
              <a:rPr lang="en-US" b="1" dirty="0"/>
              <a:t>A Critical Closing Thought</a:t>
            </a:r>
            <a:br>
              <a:rPr lang="en-US" b="1" dirty="0"/>
            </a:br>
            <a:r>
              <a:rPr lang="en-US" b="1" dirty="0" smtClean="0"/>
              <a:t/>
            </a:r>
            <a:br>
              <a:rPr lang="en-US" b="1" dirty="0" smtClean="0"/>
            </a:br>
            <a:r>
              <a:rPr lang="en-US" b="1" dirty="0" smtClean="0"/>
              <a:t>“</a:t>
            </a:r>
            <a:r>
              <a:rPr lang="en-US" sz="3200" dirty="0" smtClean="0"/>
              <a:t>The only way to halt the development of resistance to a certain product is by interrupting its use in the control strategy.” </a:t>
            </a:r>
            <a:br>
              <a:rPr lang="en-US" sz="3200" dirty="0" smtClean="0"/>
            </a:br>
            <a:r>
              <a:rPr lang="en-US" sz="3200" dirty="0" smtClean="0"/>
              <a:t> </a:t>
            </a:r>
            <a:br>
              <a:rPr lang="en-US" sz="3200" dirty="0" smtClean="0"/>
            </a:br>
            <a:r>
              <a:rPr lang="en-US" sz="1600" dirty="0" err="1" smtClean="0"/>
              <a:t>Lodesani</a:t>
            </a:r>
            <a:r>
              <a:rPr lang="en-US" sz="1600" dirty="0" smtClean="0"/>
              <a:t> (2009) Limits of chemotherapy in beekeeping: development of resistance and the problem of residues.</a:t>
            </a:r>
            <a:endParaRPr lang="en-US" sz="1600" b="1" dirty="0" smtClean="0">
              <a:solidFill>
                <a:schemeClr val="tx1"/>
              </a:solidFill>
            </a:endParaRPr>
          </a:p>
        </p:txBody>
      </p:sp>
    </p:spTree>
    <p:extLst>
      <p:ext uri="{BB962C8B-B14F-4D97-AF65-F5344CB8AC3E}">
        <p14:creationId xmlns:p14="http://schemas.microsoft.com/office/powerpoint/2010/main" val="41817979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6480" y="1604328"/>
          <a:ext cx="8206560" cy="4504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0" y="0"/>
            <a:ext cx="9144000" cy="15948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200" b="1" kern="1200" dirty="0" smtClean="0">
                <a:latin typeface="Comic Sans MS" pitchFamily="66" charset="0"/>
              </a:rPr>
              <a:t>Practice some sort of rotation of treatments</a:t>
            </a:r>
            <a:endParaRPr lang="en-US" sz="3200" b="1" kern="1200" dirty="0">
              <a:latin typeface="Comic Sans MS" pitchFamily="66" charset="0"/>
            </a:endParaRPr>
          </a:p>
        </p:txBody>
      </p:sp>
    </p:spTree>
    <p:extLst>
      <p:ext uri="{BB962C8B-B14F-4D97-AF65-F5344CB8AC3E}">
        <p14:creationId xmlns:p14="http://schemas.microsoft.com/office/powerpoint/2010/main" val="4203423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0" name="Picture 2"/>
          <p:cNvPicPr>
            <a:picLocks noChangeAspect="1" noChangeArrowheads="1"/>
          </p:cNvPicPr>
          <p:nvPr/>
        </p:nvPicPr>
        <p:blipFill>
          <a:blip r:embed="rId3" cstate="print"/>
          <a:srcRect/>
          <a:stretch>
            <a:fillRect/>
          </a:stretch>
        </p:blipFill>
        <p:spPr bwMode="auto">
          <a:xfrm>
            <a:off x="0" y="0"/>
            <a:ext cx="9144000" cy="6859441"/>
          </a:xfrm>
          <a:prstGeom prst="rect">
            <a:avLst/>
          </a:prstGeom>
          <a:noFill/>
          <a:ln w="9525">
            <a:noFill/>
            <a:miter lim="800000"/>
            <a:headEnd/>
            <a:tailEnd/>
          </a:ln>
        </p:spPr>
      </p:pic>
      <p:sp>
        <p:nvSpPr>
          <p:cNvPr id="288771" name="Text Box 2"/>
          <p:cNvSpPr txBox="1">
            <a:spLocks noChangeArrowheads="1"/>
          </p:cNvSpPr>
          <p:nvPr/>
        </p:nvSpPr>
        <p:spPr bwMode="auto">
          <a:xfrm>
            <a:off x="977760" y="457200"/>
            <a:ext cx="5045760" cy="967913"/>
          </a:xfrm>
          <a:prstGeom prst="rect">
            <a:avLst/>
          </a:prstGeom>
          <a:noFill/>
          <a:ln w="9525">
            <a:noFill/>
            <a:round/>
            <a:headEnd/>
            <a:tailEnd/>
          </a:ln>
        </p:spPr>
        <p:txBody>
          <a:bodyPr lIns="79962" tIns="68159" rIns="79962" bIns="40001">
            <a:spAutoFit/>
          </a:bodyPr>
          <a:lstStyle/>
          <a:p>
            <a:pPr algn="ctr" defTabSz="405710" fontAlgn="base" hangingPunct="0">
              <a:lnSpc>
                <a:spcPct val="93000"/>
              </a:lnSpc>
              <a:spcBef>
                <a:spcPct val="0"/>
              </a:spcBef>
              <a:spcAft>
                <a:spcPts val="1293"/>
              </a:spcAft>
              <a:buClr>
                <a:srgbClr val="000000"/>
              </a:buClr>
              <a:buSzPct val="100000"/>
              <a:tabLst>
                <a:tab pos="0" algn="l"/>
                <a:tab pos="405710" algn="l"/>
                <a:tab pos="811427" algn="l"/>
                <a:tab pos="1218565" algn="l"/>
                <a:tab pos="1624288" algn="l"/>
                <a:tab pos="2031429" algn="l"/>
                <a:tab pos="2437143" algn="l"/>
                <a:tab pos="2844289" algn="l"/>
                <a:tab pos="3250000" algn="l"/>
                <a:tab pos="3655715" algn="l"/>
                <a:tab pos="4062855" algn="l"/>
                <a:tab pos="4468571" algn="l"/>
                <a:tab pos="4875715" algn="l"/>
                <a:tab pos="5281435" algn="l"/>
                <a:tab pos="5688567" algn="l"/>
                <a:tab pos="6094288" algn="l"/>
                <a:tab pos="6501430" algn="l"/>
                <a:tab pos="6907142" algn="l"/>
                <a:tab pos="7312855" algn="l"/>
                <a:tab pos="7720002" algn="l"/>
                <a:tab pos="8125715" algn="l"/>
              </a:tabLst>
            </a:pPr>
            <a:r>
              <a:rPr lang="en-GB" sz="6000" b="1" i="1" dirty="0" smtClean="0">
                <a:solidFill>
                  <a:srgbClr val="FFFFFF"/>
                </a:solidFill>
              </a:rPr>
              <a:t>Oxalis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78562" name="Picture 2" descr="http://1.bp.blogspot.com/_Uy01vX4IXRQ/TA2xui7Xm0I/AAAAAAAAAEE/R6jqVcof9uY/s400/IMG_9293.JPG"/>
          <p:cNvPicPr>
            <a:picLocks noChangeAspect="1" noChangeArrowheads="1"/>
          </p:cNvPicPr>
          <p:nvPr/>
        </p:nvPicPr>
        <p:blipFill>
          <a:blip r:embed="rId3" cstate="print"/>
          <a:srcRect/>
          <a:stretch>
            <a:fillRect/>
          </a:stretch>
        </p:blipFill>
        <p:spPr bwMode="auto">
          <a:xfrm>
            <a:off x="-80366" y="-928725"/>
            <a:ext cx="9191940" cy="6136265"/>
          </a:xfrm>
          <a:prstGeom prst="rect">
            <a:avLst/>
          </a:prstGeom>
          <a:noFill/>
        </p:spPr>
      </p:pic>
      <p:sp>
        <p:nvSpPr>
          <p:cNvPr id="3" name="TextBox 2"/>
          <p:cNvSpPr txBox="1"/>
          <p:nvPr/>
        </p:nvSpPr>
        <p:spPr>
          <a:xfrm>
            <a:off x="0" y="5257823"/>
            <a:ext cx="9144000" cy="2031569"/>
          </a:xfrm>
          <a:prstGeom prst="rect">
            <a:avLst/>
          </a:prstGeom>
          <a:noFill/>
        </p:spPr>
        <p:txBody>
          <a:bodyPr wrap="square" lIns="81126" tIns="40570" rIns="81126" bIns="40570" rtlCol="0">
            <a:spAutoFit/>
          </a:bodyPr>
          <a:lstStyle/>
          <a:p>
            <a:pPr algn="ctr" defTabSz="397554" fontAlgn="base" hangingPunct="0">
              <a:lnSpc>
                <a:spcPct val="150000"/>
              </a:lnSpc>
              <a:spcBef>
                <a:spcPct val="0"/>
              </a:spcBef>
              <a:spcAft>
                <a:spcPct val="0"/>
              </a:spcAft>
              <a:buClr>
                <a:srgbClr val="000000"/>
              </a:buClr>
              <a:buSzPct val="100000"/>
            </a:pPr>
            <a:r>
              <a:rPr lang="en-US" sz="3600" b="1" i="1" dirty="0" smtClean="0">
                <a:solidFill>
                  <a:srgbClr val="FFFFFF"/>
                </a:solidFill>
                <a:latin typeface="Comic Sans MS" pitchFamily="66" charset="0"/>
              </a:rPr>
              <a:t>Happy beekeeping!</a:t>
            </a:r>
          </a:p>
          <a:p>
            <a:pPr algn="ctr" defTabSz="397554" fontAlgn="base" hangingPunct="0">
              <a:lnSpc>
                <a:spcPct val="150000"/>
              </a:lnSpc>
              <a:spcBef>
                <a:spcPct val="0"/>
              </a:spcBef>
              <a:spcAft>
                <a:spcPct val="0"/>
              </a:spcAft>
              <a:buClr>
                <a:srgbClr val="000000"/>
              </a:buClr>
              <a:buSzPct val="100000"/>
            </a:pPr>
            <a:r>
              <a:rPr lang="en-US" sz="2800" b="1" kern="0" dirty="0" smtClean="0">
                <a:solidFill>
                  <a:srgbClr val="FFFFFF"/>
                </a:solidFill>
                <a:latin typeface="Comic Sans MS" pitchFamily="66" charset="0"/>
              </a:rPr>
              <a:t>ScientificBeekeeping.com</a:t>
            </a:r>
          </a:p>
          <a:p>
            <a:pPr algn="ctr" defTabSz="397554" fontAlgn="base" hangingPunct="0">
              <a:lnSpc>
                <a:spcPct val="93000"/>
              </a:lnSpc>
              <a:spcBef>
                <a:spcPct val="0"/>
              </a:spcBef>
              <a:spcAft>
                <a:spcPct val="0"/>
              </a:spcAft>
              <a:buClr>
                <a:srgbClr val="000000"/>
              </a:buClr>
              <a:buSzPct val="100000"/>
            </a:pPr>
            <a:endParaRPr lang="en-US" sz="3300" b="1" dirty="0">
              <a:solidFill>
                <a:srgbClr val="FFFFFF"/>
              </a:solidFill>
              <a:latin typeface="Arial" charset="0"/>
            </a:endParaRPr>
          </a:p>
        </p:txBody>
      </p:sp>
      <p:sp>
        <p:nvSpPr>
          <p:cNvPr id="4" name="TextBox 3"/>
          <p:cNvSpPr txBox="1"/>
          <p:nvPr/>
        </p:nvSpPr>
        <p:spPr>
          <a:xfrm>
            <a:off x="152400" y="5181600"/>
            <a:ext cx="1981199" cy="225048"/>
          </a:xfrm>
          <a:prstGeom prst="rect">
            <a:avLst/>
          </a:prstGeom>
          <a:noFill/>
        </p:spPr>
        <p:txBody>
          <a:bodyPr wrap="square" lIns="81126" tIns="40570" rIns="81126" bIns="40570" rtlCol="0">
            <a:spAutoFit/>
          </a:bodyPr>
          <a:lstStyle/>
          <a:p>
            <a:pPr defTabSz="397554" fontAlgn="base" hangingPunct="0">
              <a:lnSpc>
                <a:spcPct val="93000"/>
              </a:lnSpc>
              <a:spcBef>
                <a:spcPct val="0"/>
              </a:spcBef>
              <a:spcAft>
                <a:spcPct val="0"/>
              </a:spcAft>
              <a:buClr>
                <a:srgbClr val="000000"/>
              </a:buClr>
              <a:buSzPct val="100000"/>
            </a:pPr>
            <a:r>
              <a:rPr lang="en-US" sz="1000" dirty="0">
                <a:latin typeface="Arial" charset="0"/>
              </a:rPr>
              <a:t>Bloom Honey Co</a:t>
            </a:r>
          </a:p>
        </p:txBody>
      </p:sp>
      <p:sp>
        <p:nvSpPr>
          <p:cNvPr id="5" name="TextBox 4"/>
          <p:cNvSpPr txBox="1"/>
          <p:nvPr/>
        </p:nvSpPr>
        <p:spPr>
          <a:xfrm>
            <a:off x="7315200" y="122912"/>
            <a:ext cx="1588752" cy="282771"/>
          </a:xfrm>
          <a:prstGeom prst="rect">
            <a:avLst/>
          </a:prstGeom>
          <a:noFill/>
        </p:spPr>
        <p:txBody>
          <a:bodyPr wrap="square" lIns="81126" tIns="40570" rIns="81126" bIns="40570" rtlCol="0">
            <a:spAutoFit/>
          </a:bodyPr>
          <a:lstStyle/>
          <a:p>
            <a:pPr defTabSz="397554" fontAlgn="base" hangingPunct="0">
              <a:lnSpc>
                <a:spcPct val="93000"/>
              </a:lnSpc>
              <a:spcBef>
                <a:spcPct val="0"/>
              </a:spcBef>
              <a:spcAft>
                <a:spcPct val="0"/>
              </a:spcAft>
              <a:buClr>
                <a:srgbClr val="000000"/>
              </a:buClr>
              <a:buSzPct val="100000"/>
            </a:pPr>
            <a:r>
              <a:rPr lang="en-US" sz="1400" dirty="0">
                <a:solidFill>
                  <a:srgbClr val="FFFFFF"/>
                </a:solidFill>
                <a:latin typeface="Arial" charset="0"/>
              </a:rPr>
              <a:t>Bloom Honey Co</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http://emergencypreparedness.org/wp-content/uploads/2014/11/RHUBARB-PLANT.jpg"/>
          <p:cNvPicPr>
            <a:picLocks noChangeAspect="1" noChangeArrowheads="1"/>
          </p:cNvPicPr>
          <p:nvPr/>
        </p:nvPicPr>
        <p:blipFill>
          <a:blip r:embed="rId3" cstate="print"/>
          <a:srcRect/>
          <a:stretch>
            <a:fillRect/>
          </a:stretch>
        </p:blipFill>
        <p:spPr bwMode="auto">
          <a:xfrm>
            <a:off x="-1" y="0"/>
            <a:ext cx="4673599" cy="3505200"/>
          </a:xfrm>
          <a:prstGeom prst="rect">
            <a:avLst/>
          </a:prstGeom>
          <a:noFill/>
        </p:spPr>
      </p:pic>
      <p:pic>
        <p:nvPicPr>
          <p:cNvPr id="50181" name="Picture 5"/>
          <p:cNvPicPr>
            <a:picLocks noChangeAspect="1" noChangeArrowheads="1"/>
          </p:cNvPicPr>
          <p:nvPr/>
        </p:nvPicPr>
        <p:blipFill>
          <a:blip r:embed="rId4" cstate="print"/>
          <a:srcRect/>
          <a:stretch>
            <a:fillRect/>
          </a:stretch>
        </p:blipFill>
        <p:spPr bwMode="auto">
          <a:xfrm>
            <a:off x="4743450" y="1752600"/>
            <a:ext cx="4400550" cy="4667250"/>
          </a:xfrm>
          <a:prstGeom prst="rect">
            <a:avLst/>
          </a:prstGeom>
          <a:noFill/>
          <a:ln w="9525">
            <a:noFill/>
            <a:miter lim="800000"/>
            <a:headEnd/>
            <a:tailEnd/>
          </a:ln>
        </p:spPr>
      </p:pic>
      <p:sp>
        <p:nvSpPr>
          <p:cNvPr id="5" name="Rectangle 4"/>
          <p:cNvSpPr/>
          <p:nvPr/>
        </p:nvSpPr>
        <p:spPr>
          <a:xfrm>
            <a:off x="6172200" y="6611779"/>
            <a:ext cx="2971800" cy="400110"/>
          </a:xfrm>
          <a:prstGeom prst="rect">
            <a:avLst/>
          </a:prstGeom>
        </p:spPr>
        <p:txBody>
          <a:bodyPr wrap="square">
            <a:spAutoFit/>
          </a:bodyPr>
          <a:lstStyle/>
          <a:p>
            <a:r>
              <a:rPr lang="en-US" sz="1000" dirty="0" smtClean="0">
                <a:solidFill>
                  <a:schemeClr val="bg1"/>
                </a:solidFill>
              </a:rPr>
              <a:t>http://helios.hampshire.edu/~nlNS/mompdfs/oxalicacid.pdf</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4" descr="http://bigteaparty.com/blog/wp-content/uploads/popyee.jpg"/>
          <p:cNvPicPr>
            <a:picLocks noChangeAspect="1" noChangeArrowheads="1"/>
          </p:cNvPicPr>
          <p:nvPr/>
        </p:nvPicPr>
        <p:blipFill>
          <a:blip r:embed="rId3" cstate="print"/>
          <a:srcRect/>
          <a:stretch>
            <a:fillRect/>
          </a:stretch>
        </p:blipFill>
        <p:spPr bwMode="auto">
          <a:xfrm>
            <a:off x="2" y="2"/>
            <a:ext cx="7198560" cy="6876722"/>
          </a:xfrm>
          <a:prstGeom prst="rect">
            <a:avLst/>
          </a:prstGeom>
          <a:noFill/>
          <a:ln w="9525">
            <a:noFill/>
            <a:miter lim="800000"/>
            <a:headEnd/>
            <a:tailEnd/>
          </a:ln>
        </p:spPr>
      </p:pic>
      <p:sp>
        <p:nvSpPr>
          <p:cNvPr id="241667" name="Text Box 2"/>
          <p:cNvSpPr txBox="1">
            <a:spLocks noChangeArrowheads="1"/>
          </p:cNvSpPr>
          <p:nvPr/>
        </p:nvSpPr>
        <p:spPr bwMode="auto">
          <a:xfrm>
            <a:off x="5156025" y="152400"/>
            <a:ext cx="3987975" cy="1920046"/>
          </a:xfrm>
          <a:prstGeom prst="rect">
            <a:avLst/>
          </a:prstGeom>
          <a:noFill/>
          <a:ln w="9525">
            <a:noFill/>
            <a:round/>
            <a:headEnd/>
            <a:tailEnd/>
          </a:ln>
        </p:spPr>
        <p:txBody>
          <a:bodyPr wrap="none" lIns="80022" tIns="68208" rIns="80022" bIns="40029">
            <a:spAutoFit/>
          </a:bodyPr>
          <a:lstStyle/>
          <a:p>
            <a:pPr algn="ctr" defTabSz="406004">
              <a:spcAft>
                <a:spcPts val="1293"/>
              </a:spcAft>
              <a:tabLst>
                <a:tab pos="0" algn="l"/>
                <a:tab pos="406004" algn="l"/>
                <a:tab pos="812015" algn="l"/>
                <a:tab pos="1219454" algn="l"/>
                <a:tab pos="1625466" algn="l"/>
                <a:tab pos="2032904" algn="l"/>
                <a:tab pos="2438913" algn="l"/>
                <a:tab pos="2846354" algn="l"/>
                <a:tab pos="3252359" algn="l"/>
                <a:tab pos="3658368" algn="l"/>
                <a:tab pos="4065804" algn="l"/>
                <a:tab pos="4471815" algn="l"/>
                <a:tab pos="4879256" algn="l"/>
                <a:tab pos="5285264" algn="l"/>
                <a:tab pos="5692697" algn="l"/>
                <a:tab pos="6098712" algn="l"/>
                <a:tab pos="6506149" algn="l"/>
                <a:tab pos="6912156" algn="l"/>
                <a:tab pos="7318164" algn="l"/>
                <a:tab pos="7725605" algn="l"/>
                <a:tab pos="8131614" algn="l"/>
              </a:tabLst>
            </a:pPr>
            <a:r>
              <a:rPr lang="en-GB" sz="3200" b="1" dirty="0" smtClean="0">
                <a:solidFill>
                  <a:srgbClr val="000000"/>
                </a:solidFill>
                <a:latin typeface="Comic Sans MS" pitchFamily="64" charset="0"/>
              </a:rPr>
              <a:t>Typical treatment=</a:t>
            </a:r>
          </a:p>
          <a:p>
            <a:pPr algn="ctr" defTabSz="406004">
              <a:spcAft>
                <a:spcPts val="1293"/>
              </a:spcAft>
              <a:tabLst>
                <a:tab pos="0" algn="l"/>
                <a:tab pos="406004" algn="l"/>
                <a:tab pos="812015" algn="l"/>
                <a:tab pos="1219454" algn="l"/>
                <a:tab pos="1625466" algn="l"/>
                <a:tab pos="2032904" algn="l"/>
                <a:tab pos="2438913" algn="l"/>
                <a:tab pos="2846354" algn="l"/>
                <a:tab pos="3252359" algn="l"/>
                <a:tab pos="3658368" algn="l"/>
                <a:tab pos="4065804" algn="l"/>
                <a:tab pos="4471815" algn="l"/>
                <a:tab pos="4879256" algn="l"/>
                <a:tab pos="5285264" algn="l"/>
                <a:tab pos="5692697" algn="l"/>
                <a:tab pos="6098712" algn="l"/>
                <a:tab pos="6506149" algn="l"/>
                <a:tab pos="6912156" algn="l"/>
                <a:tab pos="7318164" algn="l"/>
                <a:tab pos="7725605" algn="l"/>
                <a:tab pos="8131614" algn="l"/>
              </a:tabLst>
            </a:pPr>
            <a:r>
              <a:rPr lang="en-GB" sz="3200" b="1" dirty="0" smtClean="0">
                <a:solidFill>
                  <a:srgbClr val="000000"/>
                </a:solidFill>
                <a:latin typeface="Comic Sans MS" pitchFamily="64" charset="0"/>
              </a:rPr>
              <a:t>1 </a:t>
            </a:r>
            <a:r>
              <a:rPr lang="en-GB" sz="3200" b="1" dirty="0">
                <a:solidFill>
                  <a:srgbClr val="000000"/>
                </a:solidFill>
                <a:latin typeface="Comic Sans MS" pitchFamily="64" charset="0"/>
              </a:rPr>
              <a:t>serving</a:t>
            </a:r>
          </a:p>
          <a:p>
            <a:pPr algn="ctr" defTabSz="406004">
              <a:spcAft>
                <a:spcPts val="1293"/>
              </a:spcAft>
              <a:tabLst>
                <a:tab pos="0" algn="l"/>
                <a:tab pos="406004" algn="l"/>
                <a:tab pos="812015" algn="l"/>
                <a:tab pos="1219454" algn="l"/>
                <a:tab pos="1625466" algn="l"/>
                <a:tab pos="2032904" algn="l"/>
                <a:tab pos="2438913" algn="l"/>
                <a:tab pos="2846354" algn="l"/>
                <a:tab pos="3252359" algn="l"/>
                <a:tab pos="3658368" algn="l"/>
                <a:tab pos="4065804" algn="l"/>
                <a:tab pos="4471815" algn="l"/>
                <a:tab pos="4879256" algn="l"/>
                <a:tab pos="5285264" algn="l"/>
                <a:tab pos="5692697" algn="l"/>
                <a:tab pos="6098712" algn="l"/>
                <a:tab pos="6506149" algn="l"/>
                <a:tab pos="6912156" algn="l"/>
                <a:tab pos="7318164" algn="l"/>
                <a:tab pos="7725605" algn="l"/>
                <a:tab pos="8131614" algn="l"/>
              </a:tabLst>
            </a:pPr>
            <a:r>
              <a:rPr lang="en-GB" sz="3200" b="1" dirty="0">
                <a:solidFill>
                  <a:srgbClr val="000000"/>
                </a:solidFill>
                <a:latin typeface="Comic Sans MS" pitchFamily="64" charset="0"/>
              </a:rPr>
              <a:t>per hive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2314</TotalTime>
  <Words>1765</Words>
  <Application>Microsoft Office PowerPoint</Application>
  <PresentationFormat>On-screen Show (4:3)</PresentationFormat>
  <Paragraphs>277</Paragraphs>
  <Slides>73</Slides>
  <Notes>69</Notes>
  <HiddenSlides>0</HiddenSlides>
  <MMClips>0</MMClips>
  <ScaleCrop>false</ScaleCrop>
  <HeadingPairs>
    <vt:vector size="4" baseType="variant">
      <vt:variant>
        <vt:lpstr>Theme</vt:lpstr>
      </vt:variant>
      <vt:variant>
        <vt:i4>2</vt:i4>
      </vt:variant>
      <vt:variant>
        <vt:lpstr>Slide Titles</vt:lpstr>
      </vt:variant>
      <vt:variant>
        <vt:i4>73</vt:i4>
      </vt:variant>
    </vt:vector>
  </HeadingPairs>
  <TitlesOfParts>
    <vt:vector size="75" baseType="lpstr">
      <vt:lpstr>Office Theme</vt:lpstr>
      <vt:lpstr>11_Office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Critical Closing Thought  “The only way to halt the development of resistance to a certain product is by interrupting its use in the control strategy.”    Lodesani (2009) Limits of chemotherapy in beekeeping: development of resistance and the problem of residues.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Randy</dc:creator>
  <cp:lastModifiedBy>Randy Oliver</cp:lastModifiedBy>
  <cp:revision>38</cp:revision>
  <dcterms:created xsi:type="dcterms:W3CDTF">2015-08-19T18:27:40Z</dcterms:created>
  <dcterms:modified xsi:type="dcterms:W3CDTF">2015-11-26T19:11:30Z</dcterms:modified>
</cp:coreProperties>
</file>