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</p:sldIdLst>
  <p:sldSz cy="51435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1" name="Shape 2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7" name="Shape 2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44" name="Shape 2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50" name="Shape 2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57" name="Shape 2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63" name="Shape 2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70" name="Shape 2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77" name="Shape 2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83" name="Shape 2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89" name="Shape 2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97" name="Shape 2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03" name="Shape 30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09" name="Shape 3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15" name="Shape 31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Note curvature of the body - shield effect.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0"/>
            <a:ext cx="9144000" cy="37232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" name="Shape 50"/>
          <p:cNvSpPr txBox="1"/>
          <p:nvPr>
            <p:ph type="ctrTitle"/>
          </p:nvPr>
        </p:nvSpPr>
        <p:spPr>
          <a:xfrm>
            <a:off x="391160" y="1433988"/>
            <a:ext cx="8351399" cy="4214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" type="subTitle"/>
          </p:nvPr>
        </p:nvSpPr>
        <p:spPr>
          <a:xfrm>
            <a:off x="403761" y="1982435"/>
            <a:ext cx="8342400" cy="3423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i="1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i="1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i="1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i="1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i="1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i="1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i="1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i="1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i="1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cxnSp>
        <p:nvCxnSpPr>
          <p:cNvPr id="52" name="Shape 52"/>
          <p:cNvCxnSpPr/>
          <p:nvPr/>
        </p:nvCxnSpPr>
        <p:spPr>
          <a:xfrm>
            <a:off x="2258800" y="1912668"/>
            <a:ext cx="4621799" cy="10799"/>
          </a:xfrm>
          <a:prstGeom prst="straightConnector1">
            <a:avLst/>
          </a:prstGeom>
          <a:noFill/>
          <a:ln cap="rnd" cmpd="sng" w="25400">
            <a:solidFill>
              <a:schemeClr val="accent2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53" name="Shape 53"/>
          <p:cNvSpPr/>
          <p:nvPr/>
        </p:nvSpPr>
        <p:spPr>
          <a:xfrm>
            <a:off x="0" y="3030297"/>
            <a:ext cx="9143999" cy="795916"/>
          </a:xfrm>
          <a:custGeom>
            <a:pathLst>
              <a:path extrusionOk="0" h="1440573" w="9144000">
                <a:moveTo>
                  <a:pt x="8881" y="1"/>
                </a:moveTo>
                <a:lnTo>
                  <a:pt x="9126239" y="44075"/>
                </a:lnTo>
                <a:lnTo>
                  <a:pt x="9144000" y="1303180"/>
                </a:lnTo>
                <a:lnTo>
                  <a:pt x="8922142" y="1440573"/>
                </a:lnTo>
                <a:lnTo>
                  <a:pt x="8672386" y="1291790"/>
                </a:lnTo>
                <a:lnTo>
                  <a:pt x="8449199" y="1414005"/>
                </a:lnTo>
                <a:lnTo>
                  <a:pt x="8210071" y="1302417"/>
                </a:lnTo>
                <a:lnTo>
                  <a:pt x="7976257" y="1408691"/>
                </a:lnTo>
                <a:lnTo>
                  <a:pt x="7737129" y="1286476"/>
                </a:lnTo>
                <a:lnTo>
                  <a:pt x="7503314" y="1414005"/>
                </a:lnTo>
                <a:lnTo>
                  <a:pt x="7269500" y="1291790"/>
                </a:lnTo>
                <a:lnTo>
                  <a:pt x="7030372" y="1414005"/>
                </a:lnTo>
                <a:lnTo>
                  <a:pt x="6796557" y="1281162"/>
                </a:lnTo>
                <a:lnTo>
                  <a:pt x="6568057" y="1414005"/>
                </a:lnTo>
                <a:lnTo>
                  <a:pt x="6334243" y="1281163"/>
                </a:lnTo>
                <a:lnTo>
                  <a:pt x="6100428" y="1419319"/>
                </a:lnTo>
                <a:lnTo>
                  <a:pt x="5866614" y="1281163"/>
                </a:lnTo>
                <a:lnTo>
                  <a:pt x="5632800" y="1424632"/>
                </a:lnTo>
                <a:lnTo>
                  <a:pt x="5388357" y="1286476"/>
                </a:lnTo>
                <a:lnTo>
                  <a:pt x="5154543" y="1424632"/>
                </a:lnTo>
                <a:lnTo>
                  <a:pt x="4920729" y="1297104"/>
                </a:lnTo>
                <a:lnTo>
                  <a:pt x="4686914" y="1429946"/>
                </a:lnTo>
                <a:lnTo>
                  <a:pt x="4447786" y="1291790"/>
                </a:lnTo>
                <a:lnTo>
                  <a:pt x="4219286" y="1435260"/>
                </a:lnTo>
                <a:lnTo>
                  <a:pt x="3980157" y="1281163"/>
                </a:lnTo>
                <a:lnTo>
                  <a:pt x="3746343" y="1429946"/>
                </a:lnTo>
                <a:lnTo>
                  <a:pt x="3512529" y="1291790"/>
                </a:lnTo>
                <a:lnTo>
                  <a:pt x="3284028" y="1429946"/>
                </a:lnTo>
                <a:lnTo>
                  <a:pt x="3044900" y="1297104"/>
                </a:lnTo>
                <a:lnTo>
                  <a:pt x="2805772" y="1429946"/>
                </a:lnTo>
                <a:lnTo>
                  <a:pt x="2571958" y="1297104"/>
                </a:lnTo>
                <a:lnTo>
                  <a:pt x="2343457" y="1429946"/>
                </a:lnTo>
                <a:lnTo>
                  <a:pt x="2104329" y="1291790"/>
                </a:lnTo>
                <a:lnTo>
                  <a:pt x="1865201" y="1435260"/>
                </a:lnTo>
                <a:lnTo>
                  <a:pt x="1631386" y="1281163"/>
                </a:lnTo>
                <a:lnTo>
                  <a:pt x="1402886" y="1435260"/>
                </a:lnTo>
                <a:lnTo>
                  <a:pt x="1163758" y="1291790"/>
                </a:lnTo>
                <a:lnTo>
                  <a:pt x="935257" y="1435260"/>
                </a:lnTo>
                <a:lnTo>
                  <a:pt x="696129" y="1291790"/>
                </a:lnTo>
                <a:lnTo>
                  <a:pt x="457001" y="1429946"/>
                </a:lnTo>
                <a:lnTo>
                  <a:pt x="217872" y="1291790"/>
                </a:lnTo>
                <a:lnTo>
                  <a:pt x="0" y="1435260"/>
                </a:lnTo>
                <a:cubicBezTo>
                  <a:pt x="2960" y="956840"/>
                  <a:pt x="5921" y="478421"/>
                  <a:pt x="88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0" y="0"/>
            <a:ext cx="9144000" cy="9372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" name="Shape 57"/>
          <p:cNvSpPr/>
          <p:nvPr/>
        </p:nvSpPr>
        <p:spPr>
          <a:xfrm>
            <a:off x="0" y="226265"/>
            <a:ext cx="9143999" cy="795916"/>
          </a:xfrm>
          <a:custGeom>
            <a:pathLst>
              <a:path extrusionOk="0" h="1440573" w="9144000">
                <a:moveTo>
                  <a:pt x="8881" y="1"/>
                </a:moveTo>
                <a:lnTo>
                  <a:pt x="9126239" y="44075"/>
                </a:lnTo>
                <a:lnTo>
                  <a:pt x="9144000" y="1303180"/>
                </a:lnTo>
                <a:lnTo>
                  <a:pt x="8922142" y="1440573"/>
                </a:lnTo>
                <a:lnTo>
                  <a:pt x="8672386" y="1291790"/>
                </a:lnTo>
                <a:lnTo>
                  <a:pt x="8449199" y="1414005"/>
                </a:lnTo>
                <a:lnTo>
                  <a:pt x="8210071" y="1302417"/>
                </a:lnTo>
                <a:lnTo>
                  <a:pt x="7976257" y="1408691"/>
                </a:lnTo>
                <a:lnTo>
                  <a:pt x="7737129" y="1286476"/>
                </a:lnTo>
                <a:lnTo>
                  <a:pt x="7503314" y="1414005"/>
                </a:lnTo>
                <a:lnTo>
                  <a:pt x="7269500" y="1291790"/>
                </a:lnTo>
                <a:lnTo>
                  <a:pt x="7030372" y="1414005"/>
                </a:lnTo>
                <a:lnTo>
                  <a:pt x="6796557" y="1281162"/>
                </a:lnTo>
                <a:lnTo>
                  <a:pt x="6568057" y="1414005"/>
                </a:lnTo>
                <a:lnTo>
                  <a:pt x="6334243" y="1281163"/>
                </a:lnTo>
                <a:lnTo>
                  <a:pt x="6100428" y="1419319"/>
                </a:lnTo>
                <a:lnTo>
                  <a:pt x="5866614" y="1281163"/>
                </a:lnTo>
                <a:lnTo>
                  <a:pt x="5632800" y="1424632"/>
                </a:lnTo>
                <a:lnTo>
                  <a:pt x="5388357" y="1286476"/>
                </a:lnTo>
                <a:lnTo>
                  <a:pt x="5154543" y="1424632"/>
                </a:lnTo>
                <a:lnTo>
                  <a:pt x="4920729" y="1297104"/>
                </a:lnTo>
                <a:lnTo>
                  <a:pt x="4686914" y="1429946"/>
                </a:lnTo>
                <a:lnTo>
                  <a:pt x="4447786" y="1291790"/>
                </a:lnTo>
                <a:lnTo>
                  <a:pt x="4219286" y="1435260"/>
                </a:lnTo>
                <a:lnTo>
                  <a:pt x="3980157" y="1281163"/>
                </a:lnTo>
                <a:lnTo>
                  <a:pt x="3746343" y="1429946"/>
                </a:lnTo>
                <a:lnTo>
                  <a:pt x="3512529" y="1291790"/>
                </a:lnTo>
                <a:lnTo>
                  <a:pt x="3284028" y="1429946"/>
                </a:lnTo>
                <a:lnTo>
                  <a:pt x="3044900" y="1297104"/>
                </a:lnTo>
                <a:lnTo>
                  <a:pt x="2805772" y="1429946"/>
                </a:lnTo>
                <a:lnTo>
                  <a:pt x="2571958" y="1297104"/>
                </a:lnTo>
                <a:lnTo>
                  <a:pt x="2343457" y="1429946"/>
                </a:lnTo>
                <a:lnTo>
                  <a:pt x="2104329" y="1291790"/>
                </a:lnTo>
                <a:lnTo>
                  <a:pt x="1865201" y="1435260"/>
                </a:lnTo>
                <a:lnTo>
                  <a:pt x="1631386" y="1281163"/>
                </a:lnTo>
                <a:lnTo>
                  <a:pt x="1402886" y="1435260"/>
                </a:lnTo>
                <a:lnTo>
                  <a:pt x="1163758" y="1291790"/>
                </a:lnTo>
                <a:lnTo>
                  <a:pt x="935257" y="1435260"/>
                </a:lnTo>
                <a:lnTo>
                  <a:pt x="696129" y="1291790"/>
                </a:lnTo>
                <a:lnTo>
                  <a:pt x="457001" y="1429946"/>
                </a:lnTo>
                <a:lnTo>
                  <a:pt x="217872" y="1291790"/>
                </a:lnTo>
                <a:lnTo>
                  <a:pt x="0" y="1435260"/>
                </a:lnTo>
                <a:cubicBezTo>
                  <a:pt x="2960" y="956840"/>
                  <a:pt x="5921" y="478421"/>
                  <a:pt x="88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58" name="Shape 58"/>
          <p:cNvCxnSpPr/>
          <p:nvPr/>
        </p:nvCxnSpPr>
        <p:spPr>
          <a:xfrm flipH="1" rot="10800000">
            <a:off x="2258963" y="783855"/>
            <a:ext cx="4602300" cy="6900"/>
          </a:xfrm>
          <a:prstGeom prst="straightConnector1">
            <a:avLst/>
          </a:prstGeom>
          <a:noFill/>
          <a:ln cap="rnd" cmpd="sng" w="25400">
            <a:solidFill>
              <a:schemeClr val="accent2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59" name="Shape 59"/>
          <p:cNvSpPr txBox="1"/>
          <p:nvPr>
            <p:ph idx="1" type="body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60" name="Shape 60"/>
          <p:cNvSpPr txBox="1"/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/>
        </p:nvSpPr>
        <p:spPr>
          <a:xfrm>
            <a:off x="0" y="0"/>
            <a:ext cx="4456799" cy="47087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4" name="Shape 64"/>
          <p:cNvSpPr/>
          <p:nvPr/>
        </p:nvSpPr>
        <p:spPr>
          <a:xfrm flipH="1">
            <a:off x="3434" y="3759780"/>
            <a:ext cx="4453249" cy="1033097"/>
          </a:xfrm>
          <a:custGeom>
            <a:pathLst>
              <a:path extrusionOk="0" h="1869860" w="4453250">
                <a:moveTo>
                  <a:pt x="4447791" y="1726390"/>
                </a:moveTo>
                <a:lnTo>
                  <a:pt x="4219291" y="1869860"/>
                </a:lnTo>
                <a:lnTo>
                  <a:pt x="3980162" y="1715763"/>
                </a:lnTo>
                <a:lnTo>
                  <a:pt x="3746348" y="1864546"/>
                </a:lnTo>
                <a:lnTo>
                  <a:pt x="3512534" y="1726390"/>
                </a:lnTo>
                <a:lnTo>
                  <a:pt x="3284033" y="1864546"/>
                </a:lnTo>
                <a:lnTo>
                  <a:pt x="3044905" y="1731704"/>
                </a:lnTo>
                <a:lnTo>
                  <a:pt x="2805777" y="1864546"/>
                </a:lnTo>
                <a:lnTo>
                  <a:pt x="2571963" y="1731704"/>
                </a:lnTo>
                <a:lnTo>
                  <a:pt x="2343462" y="1864546"/>
                </a:lnTo>
                <a:lnTo>
                  <a:pt x="2104334" y="1726390"/>
                </a:lnTo>
                <a:lnTo>
                  <a:pt x="1865206" y="1869860"/>
                </a:lnTo>
                <a:lnTo>
                  <a:pt x="1631391" y="1715763"/>
                </a:lnTo>
                <a:lnTo>
                  <a:pt x="1402891" y="1869860"/>
                </a:lnTo>
                <a:lnTo>
                  <a:pt x="1163763" y="1726390"/>
                </a:lnTo>
                <a:lnTo>
                  <a:pt x="935262" y="1869860"/>
                </a:lnTo>
                <a:lnTo>
                  <a:pt x="696134" y="1726390"/>
                </a:lnTo>
                <a:lnTo>
                  <a:pt x="457006" y="1864546"/>
                </a:lnTo>
                <a:lnTo>
                  <a:pt x="217877" y="1726390"/>
                </a:lnTo>
                <a:lnTo>
                  <a:pt x="5" y="1869860"/>
                </a:lnTo>
                <a:cubicBezTo>
                  <a:pt x="3" y="1246574"/>
                  <a:pt x="2" y="623287"/>
                  <a:pt x="0" y="1"/>
                </a:cubicBezTo>
                <a:lnTo>
                  <a:pt x="4453250" y="0"/>
                </a:lnTo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65" name="Shape 65"/>
          <p:cNvCxnSpPr/>
          <p:nvPr/>
        </p:nvCxnSpPr>
        <p:spPr>
          <a:xfrm>
            <a:off x="409699" y="744077"/>
            <a:ext cx="3660000" cy="0"/>
          </a:xfrm>
          <a:prstGeom prst="straightConnector1">
            <a:avLst/>
          </a:prstGeom>
          <a:noFill/>
          <a:ln cap="rnd" cmpd="sng" w="25400">
            <a:solidFill>
              <a:schemeClr val="accent2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66" name="Shape 66"/>
          <p:cNvSpPr txBox="1"/>
          <p:nvPr>
            <p:ph idx="1" type="body"/>
          </p:nvPr>
        </p:nvSpPr>
        <p:spPr>
          <a:xfrm>
            <a:off x="457200" y="1200150"/>
            <a:ext cx="3550799" cy="3630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>
              <a:spcBef>
                <a:spcPts val="0"/>
              </a:spcBef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>
              <a:spcBef>
                <a:spcPts val="0"/>
              </a:spcBef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>
              <a:spcBef>
                <a:spcPts val="0"/>
              </a:spcBef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>
              <a:spcBef>
                <a:spcPts val="0"/>
              </a:spcBef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67" name="Shape 67"/>
          <p:cNvSpPr txBox="1"/>
          <p:nvPr>
            <p:ph type="title"/>
          </p:nvPr>
        </p:nvSpPr>
        <p:spPr>
          <a:xfrm>
            <a:off x="457200" y="13321"/>
            <a:ext cx="3550799" cy="857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defRPr sz="24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400"/>
            </a:lvl3pPr>
            <a:lvl4pPr>
              <a:spcBef>
                <a:spcPts val="0"/>
              </a:spcBef>
              <a:defRPr sz="2400"/>
            </a:lvl4pPr>
            <a:lvl5pPr>
              <a:spcBef>
                <a:spcPts val="0"/>
              </a:spcBef>
              <a:defRPr sz="2400"/>
            </a:lvl5pPr>
            <a:lvl6pPr>
              <a:spcBef>
                <a:spcPts val="0"/>
              </a:spcBef>
              <a:defRPr sz="2400"/>
            </a:lvl6pPr>
            <a:lvl7pPr>
              <a:spcBef>
                <a:spcPts val="0"/>
              </a:spcBef>
              <a:defRPr sz="2400"/>
            </a:lvl7pPr>
            <a:lvl8pPr>
              <a:spcBef>
                <a:spcPts val="0"/>
              </a:spcBef>
              <a:defRPr sz="2400"/>
            </a:lvl8pPr>
            <a:lvl9pPr>
              <a:spcBef>
                <a:spcPts val="0"/>
              </a:spcBef>
              <a:defRPr sz="2400"/>
            </a:lvl9pPr>
          </a:lstStyle>
          <a:p/>
        </p:txBody>
      </p:sp>
      <p:sp>
        <p:nvSpPr>
          <p:cNvPr id="68" name="Shape 68"/>
          <p:cNvSpPr txBox="1"/>
          <p:nvPr>
            <p:ph idx="2" type="body"/>
          </p:nvPr>
        </p:nvSpPr>
        <p:spPr>
          <a:xfrm>
            <a:off x="5021123" y="1200150"/>
            <a:ext cx="3550799" cy="3630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69" name="Shape 69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>
            <a:off x="0" y="0"/>
            <a:ext cx="9144000" cy="93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2" name="Shape 72"/>
          <p:cNvSpPr/>
          <p:nvPr/>
        </p:nvSpPr>
        <p:spPr>
          <a:xfrm>
            <a:off x="0" y="226265"/>
            <a:ext cx="9143999" cy="795916"/>
          </a:xfrm>
          <a:custGeom>
            <a:pathLst>
              <a:path extrusionOk="0" h="1440573" w="9144000">
                <a:moveTo>
                  <a:pt x="8881" y="1"/>
                </a:moveTo>
                <a:lnTo>
                  <a:pt x="9126239" y="44075"/>
                </a:lnTo>
                <a:lnTo>
                  <a:pt x="9144000" y="1303180"/>
                </a:lnTo>
                <a:lnTo>
                  <a:pt x="8922142" y="1440573"/>
                </a:lnTo>
                <a:lnTo>
                  <a:pt x="8672386" y="1291790"/>
                </a:lnTo>
                <a:lnTo>
                  <a:pt x="8449199" y="1414005"/>
                </a:lnTo>
                <a:lnTo>
                  <a:pt x="8210071" y="1302417"/>
                </a:lnTo>
                <a:lnTo>
                  <a:pt x="7976257" y="1408691"/>
                </a:lnTo>
                <a:lnTo>
                  <a:pt x="7737129" y="1286476"/>
                </a:lnTo>
                <a:lnTo>
                  <a:pt x="7503314" y="1414005"/>
                </a:lnTo>
                <a:lnTo>
                  <a:pt x="7269500" y="1291790"/>
                </a:lnTo>
                <a:lnTo>
                  <a:pt x="7030372" y="1414005"/>
                </a:lnTo>
                <a:lnTo>
                  <a:pt x="6796557" y="1281162"/>
                </a:lnTo>
                <a:lnTo>
                  <a:pt x="6568057" y="1414005"/>
                </a:lnTo>
                <a:lnTo>
                  <a:pt x="6334243" y="1281163"/>
                </a:lnTo>
                <a:lnTo>
                  <a:pt x="6100428" y="1419319"/>
                </a:lnTo>
                <a:lnTo>
                  <a:pt x="5866614" y="1281163"/>
                </a:lnTo>
                <a:lnTo>
                  <a:pt x="5632800" y="1424632"/>
                </a:lnTo>
                <a:lnTo>
                  <a:pt x="5388357" y="1286476"/>
                </a:lnTo>
                <a:lnTo>
                  <a:pt x="5154543" y="1424632"/>
                </a:lnTo>
                <a:lnTo>
                  <a:pt x="4920729" y="1297104"/>
                </a:lnTo>
                <a:lnTo>
                  <a:pt x="4686914" y="1429946"/>
                </a:lnTo>
                <a:lnTo>
                  <a:pt x="4447786" y="1291790"/>
                </a:lnTo>
                <a:lnTo>
                  <a:pt x="4219286" y="1435260"/>
                </a:lnTo>
                <a:lnTo>
                  <a:pt x="3980157" y="1281163"/>
                </a:lnTo>
                <a:lnTo>
                  <a:pt x="3746343" y="1429946"/>
                </a:lnTo>
                <a:lnTo>
                  <a:pt x="3512529" y="1291790"/>
                </a:lnTo>
                <a:lnTo>
                  <a:pt x="3284028" y="1429946"/>
                </a:lnTo>
                <a:lnTo>
                  <a:pt x="3044900" y="1297104"/>
                </a:lnTo>
                <a:lnTo>
                  <a:pt x="2805772" y="1429946"/>
                </a:lnTo>
                <a:lnTo>
                  <a:pt x="2571958" y="1297104"/>
                </a:lnTo>
                <a:lnTo>
                  <a:pt x="2343457" y="1429946"/>
                </a:lnTo>
                <a:lnTo>
                  <a:pt x="2104329" y="1291790"/>
                </a:lnTo>
                <a:lnTo>
                  <a:pt x="1865201" y="1435260"/>
                </a:lnTo>
                <a:lnTo>
                  <a:pt x="1631386" y="1281163"/>
                </a:lnTo>
                <a:lnTo>
                  <a:pt x="1402886" y="1435260"/>
                </a:lnTo>
                <a:lnTo>
                  <a:pt x="1163758" y="1291790"/>
                </a:lnTo>
                <a:lnTo>
                  <a:pt x="935257" y="1435260"/>
                </a:lnTo>
                <a:lnTo>
                  <a:pt x="696129" y="1291790"/>
                </a:lnTo>
                <a:lnTo>
                  <a:pt x="457001" y="1429946"/>
                </a:lnTo>
                <a:lnTo>
                  <a:pt x="217872" y="1291790"/>
                </a:lnTo>
                <a:lnTo>
                  <a:pt x="0" y="1435260"/>
                </a:lnTo>
                <a:cubicBezTo>
                  <a:pt x="2960" y="956840"/>
                  <a:pt x="5921" y="478421"/>
                  <a:pt x="88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73" name="Shape 73"/>
          <p:cNvCxnSpPr/>
          <p:nvPr/>
        </p:nvCxnSpPr>
        <p:spPr>
          <a:xfrm flipH="1" rot="10800000">
            <a:off x="2258963" y="783855"/>
            <a:ext cx="4602300" cy="6900"/>
          </a:xfrm>
          <a:prstGeom prst="straightConnector1">
            <a:avLst/>
          </a:prstGeom>
          <a:noFill/>
          <a:ln cap="rnd" cmpd="sng" w="25400">
            <a:solidFill>
              <a:schemeClr val="accent2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74" name="Shape 74"/>
          <p:cNvSpPr txBox="1"/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75" name="Shape 75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/>
        </p:nvSpPr>
        <p:spPr>
          <a:xfrm rot="10800000">
            <a:off x="-5937" y="4110402"/>
            <a:ext cx="4453249" cy="1033097"/>
          </a:xfrm>
          <a:custGeom>
            <a:pathLst>
              <a:path extrusionOk="0" h="1869860" w="4453250">
                <a:moveTo>
                  <a:pt x="4447791" y="1726390"/>
                </a:moveTo>
                <a:lnTo>
                  <a:pt x="4219291" y="1869860"/>
                </a:lnTo>
                <a:lnTo>
                  <a:pt x="3980162" y="1715763"/>
                </a:lnTo>
                <a:lnTo>
                  <a:pt x="3746348" y="1864546"/>
                </a:lnTo>
                <a:lnTo>
                  <a:pt x="3512534" y="1726390"/>
                </a:lnTo>
                <a:lnTo>
                  <a:pt x="3284033" y="1864546"/>
                </a:lnTo>
                <a:lnTo>
                  <a:pt x="3044905" y="1731704"/>
                </a:lnTo>
                <a:lnTo>
                  <a:pt x="2805777" y="1864546"/>
                </a:lnTo>
                <a:lnTo>
                  <a:pt x="2571963" y="1731704"/>
                </a:lnTo>
                <a:lnTo>
                  <a:pt x="2343462" y="1864546"/>
                </a:lnTo>
                <a:lnTo>
                  <a:pt x="2104334" y="1726390"/>
                </a:lnTo>
                <a:lnTo>
                  <a:pt x="1865206" y="1869860"/>
                </a:lnTo>
                <a:lnTo>
                  <a:pt x="1631391" y="1715763"/>
                </a:lnTo>
                <a:lnTo>
                  <a:pt x="1402891" y="1869860"/>
                </a:lnTo>
                <a:lnTo>
                  <a:pt x="1163763" y="1726390"/>
                </a:lnTo>
                <a:lnTo>
                  <a:pt x="935262" y="1869860"/>
                </a:lnTo>
                <a:lnTo>
                  <a:pt x="696134" y="1726390"/>
                </a:lnTo>
                <a:lnTo>
                  <a:pt x="457006" y="1864546"/>
                </a:lnTo>
                <a:lnTo>
                  <a:pt x="217877" y="1726390"/>
                </a:lnTo>
                <a:lnTo>
                  <a:pt x="5" y="1869860"/>
                </a:lnTo>
                <a:cubicBezTo>
                  <a:pt x="3" y="1246574"/>
                  <a:pt x="2" y="623287"/>
                  <a:pt x="0" y="1"/>
                </a:cubicBezTo>
                <a:lnTo>
                  <a:pt x="4453250" y="0"/>
                </a:lnTo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78" name="Shape 78"/>
          <p:cNvCxnSpPr/>
          <p:nvPr/>
        </p:nvCxnSpPr>
        <p:spPr>
          <a:xfrm>
            <a:off x="388492" y="4409677"/>
            <a:ext cx="3708599" cy="3600"/>
          </a:xfrm>
          <a:prstGeom prst="straightConnector1">
            <a:avLst/>
          </a:prstGeom>
          <a:noFill/>
          <a:ln cap="rnd" cmpd="sng" w="25400">
            <a:solidFill>
              <a:schemeClr val="accent2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79" name="Shape 79"/>
          <p:cNvSpPr txBox="1"/>
          <p:nvPr>
            <p:ph idx="1" type="body"/>
          </p:nvPr>
        </p:nvSpPr>
        <p:spPr>
          <a:xfrm>
            <a:off x="388492" y="4493760"/>
            <a:ext cx="3644400" cy="3875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Clr>
                <a:srgbClr val="FFFFFF"/>
              </a:buClr>
              <a:buSzPct val="100000"/>
              <a:buFont typeface="Times New Roman"/>
              <a:buNone/>
              <a:defRPr i="1" sz="1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/>
        </p:txBody>
      </p:sp>
      <p:sp>
        <p:nvSpPr>
          <p:cNvPr id="80" name="Shape 80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hape 5"/>
          <p:cNvGrpSpPr/>
          <p:nvPr/>
        </p:nvGrpSpPr>
        <p:grpSpPr>
          <a:xfrm>
            <a:off x="0" y="6209"/>
            <a:ext cx="9144067" cy="5137200"/>
            <a:chOff x="0" y="14677"/>
            <a:chExt cx="9144067" cy="6849600"/>
          </a:xfrm>
        </p:grpSpPr>
        <p:sp>
          <p:nvSpPr>
            <p:cNvPr id="6" name="Shape 6"/>
            <p:cNvSpPr/>
            <p:nvPr/>
          </p:nvSpPr>
          <p:spPr>
            <a:xfrm>
              <a:off x="0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" name="Shape 7"/>
            <p:cNvSpPr/>
            <p:nvPr/>
          </p:nvSpPr>
          <p:spPr>
            <a:xfrm>
              <a:off x="234838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" name="Shape 8"/>
            <p:cNvSpPr/>
            <p:nvPr/>
          </p:nvSpPr>
          <p:spPr>
            <a:xfrm>
              <a:off x="469677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" name="Shape 9"/>
            <p:cNvSpPr/>
            <p:nvPr/>
          </p:nvSpPr>
          <p:spPr>
            <a:xfrm>
              <a:off x="704516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" name="Shape 10"/>
            <p:cNvSpPr/>
            <p:nvPr/>
          </p:nvSpPr>
          <p:spPr>
            <a:xfrm>
              <a:off x="939355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" name="Shape 11"/>
            <p:cNvSpPr/>
            <p:nvPr/>
          </p:nvSpPr>
          <p:spPr>
            <a:xfrm>
              <a:off x="1174195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1409033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1643873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1878711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2113550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2348390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2583228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2818067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3052907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3287746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3522585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>
              <a:off x="3757423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>
              <a:off x="3992262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4227101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4461941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>
              <a:off x="4696780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>
              <a:off x="4931619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5166457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5401296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>
              <a:off x="5636135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>
              <a:off x="5870975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6105814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6340653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6575492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6810331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>
              <a:off x="7045170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>
              <a:off x="7280009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>
              <a:off x="7514847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9" name="Shape 39"/>
            <p:cNvSpPr/>
            <p:nvPr/>
          </p:nvSpPr>
          <p:spPr>
            <a:xfrm>
              <a:off x="7749686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0" name="Shape 40"/>
            <p:cNvSpPr/>
            <p:nvPr/>
          </p:nvSpPr>
          <p:spPr>
            <a:xfrm>
              <a:off x="7984525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8219364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8454203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>
              <a:off x="8689042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8923867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Shape 4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1pPr>
            <a:lvl2pPr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2pPr>
            <a:lvl3pPr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3pPr>
            <a:lvl4pPr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4pPr>
            <a:lvl5pPr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5pPr>
            <a:lvl6pPr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6pPr>
            <a:lvl7pPr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7pPr>
            <a:lvl8pPr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8pPr>
            <a:lvl9pPr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1pPr>
            <a:lvl2pPr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2pPr>
            <a:lvl3pPr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3pPr>
            <a:lvl4pPr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4pPr>
            <a:lvl5pPr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5pPr>
            <a:lvl6pPr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6pPr>
            <a:lvl7pPr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7pPr>
            <a:lvl8pPr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8pPr>
            <a:lvl9pPr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0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0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2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0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6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ctrTitle"/>
          </p:nvPr>
        </p:nvSpPr>
        <p:spPr>
          <a:xfrm>
            <a:off x="391160" y="1433988"/>
            <a:ext cx="8351399" cy="4214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Varroa Destructor</a:t>
            </a:r>
          </a:p>
        </p:txBody>
      </p:sp>
      <p:sp>
        <p:nvSpPr>
          <p:cNvPr id="85" name="Shape 85"/>
          <p:cNvSpPr txBox="1"/>
          <p:nvPr>
            <p:ph idx="1" type="subTitle"/>
          </p:nvPr>
        </p:nvSpPr>
        <p:spPr>
          <a:xfrm>
            <a:off x="403761" y="1982435"/>
            <a:ext cx="8342400" cy="342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and the hobbyist beekeeper</a:t>
            </a:r>
          </a:p>
        </p:txBody>
      </p:sp>
      <p:sp>
        <p:nvSpPr>
          <p:cNvPr id="86" name="Shape 86"/>
          <p:cNvSpPr txBox="1"/>
          <p:nvPr/>
        </p:nvSpPr>
        <p:spPr>
          <a:xfrm>
            <a:off x="391150" y="4205550"/>
            <a:ext cx="8351399" cy="8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3000"/>
              <a:t>Tate Belden </a:t>
            </a:r>
            <a:r>
              <a:rPr lang="en" sz="1800"/>
              <a:t>(tate@millenhaus.com)</a:t>
            </a:r>
            <a:r>
              <a:rPr lang="en" sz="3000"/>
              <a:t>     http://ncbees.org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idx="1" type="body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Pretty doom and gloom. May as well pack up and sell newspapers….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BUT NO! There’s more!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Just because we can not eliminate Varroa, doesn’t mean we can’t control them.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Idea is to keep infestation down to a manageable level, where bees survive and are not harmed by too high of a mite count.</a:t>
            </a:r>
          </a:p>
        </p:txBody>
      </p:sp>
      <p:sp>
        <p:nvSpPr>
          <p:cNvPr id="145" name="Shape 145"/>
          <p:cNvSpPr txBox="1"/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Is there any hope?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idx="1" type="body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/>
              <a:t>No hive in North America is immune to Varroa destructor.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rtl="0">
              <a:spcBef>
                <a:spcPts val="0"/>
              </a:spcBef>
              <a:buNone/>
            </a:pPr>
            <a:r>
              <a:rPr lang="en" sz="2400"/>
              <a:t>You will have mites. Not “if”, but “when”. </a:t>
            </a:r>
          </a:p>
          <a:p>
            <a:pPr rtl="0">
              <a:spcBef>
                <a:spcPts val="0"/>
              </a:spcBef>
              <a:buNone/>
            </a:pPr>
            <a:r>
              <a:rPr lang="en" sz="2400"/>
              <a:t>                   Question is - what do  you do about ‘em? 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rtl="0">
              <a:spcBef>
                <a:spcPts val="0"/>
              </a:spcBef>
              <a:buNone/>
            </a:pPr>
            <a:r>
              <a:rPr lang="en" sz="2400"/>
              <a:t>Mitigating factors:</a:t>
            </a:r>
          </a:p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arenR"/>
            </a:pPr>
            <a:r>
              <a:rPr lang="en" sz="2400"/>
              <a:t>Genetics</a:t>
            </a:r>
          </a:p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arenR"/>
            </a:pPr>
            <a:r>
              <a:rPr lang="en" sz="2400"/>
              <a:t>Colony Strength</a:t>
            </a:r>
          </a:p>
          <a:p>
            <a:pPr indent="-381000" lvl="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arenR"/>
            </a:pPr>
            <a:r>
              <a:rPr lang="en" sz="2400"/>
              <a:t>Treatments</a:t>
            </a:r>
          </a:p>
        </p:txBody>
      </p:sp>
      <p:sp>
        <p:nvSpPr>
          <p:cNvPr id="151" name="Shape 151"/>
          <p:cNvSpPr txBox="1"/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Control of mite population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idx="1" type="body"/>
          </p:nvPr>
        </p:nvSpPr>
        <p:spPr>
          <a:xfrm>
            <a:off x="457200" y="1200150"/>
            <a:ext cx="8229600" cy="378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So called ‘Hygienic’ strains of bees have behaviors that either tolerate or control mite populations. (VSH, Russian, Minnesota Hygienic, etc) 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Government efforts - breeding programs to develop resistant breeds.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Large scale producers - tend to hold on to what they have for economic advantage.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Private, small scale beekeepers - not as effective, but very willing to share. Over time may be our best hope.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Desired behaviors are affected by location and environment.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7" name="Shape 157"/>
          <p:cNvSpPr txBox="1"/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Genetics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idx="1" type="body"/>
          </p:nvPr>
        </p:nvSpPr>
        <p:spPr>
          <a:xfrm>
            <a:off x="457200" y="1200150"/>
            <a:ext cx="3392099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Nope, not a poorly laying queen, but rather hygienic behavior. 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Infected cells are opened and larvae discarded.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Circle is used to count number of cells pulled.</a:t>
            </a:r>
          </a:p>
        </p:txBody>
      </p:sp>
      <p:sp>
        <p:nvSpPr>
          <p:cNvPr id="163" name="Shape 163"/>
          <p:cNvSpPr txBox="1"/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Hygienic behaviors</a:t>
            </a:r>
          </a:p>
        </p:txBody>
      </p:sp>
      <p:pic>
        <p:nvPicPr>
          <p:cNvPr id="164" name="Shape 1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9825" y="1241499"/>
            <a:ext cx="4728074" cy="3547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idx="1" type="body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As with any pest, disease or other problem. Strong, healthy colonies seem to be able to stand up under multiple stressors - until they break and collapse.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Colonies weakened by any disease, pest or agent are that much more susceptible to other insults.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Consider combining weaker colonies - special if mid to late summer and they appear to be struggling.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Treat first! So as to not spread a problem around.</a:t>
            </a:r>
          </a:p>
        </p:txBody>
      </p:sp>
      <p:sp>
        <p:nvSpPr>
          <p:cNvPr id="170" name="Shape 170"/>
          <p:cNvSpPr txBox="1"/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Strong Colonies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idx="1" type="body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  <p:sp>
        <p:nvSpPr>
          <p:cNvPr id="176" name="Shape 176"/>
          <p:cNvSpPr txBox="1"/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 strong colony</a:t>
            </a:r>
          </a:p>
        </p:txBody>
      </p:sp>
      <p:pic>
        <p:nvPicPr>
          <p:cNvPr id="177" name="Shape 1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2362" y="1127500"/>
            <a:ext cx="3839274" cy="3839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idx="1" type="body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You need to know mite population in order to know if mitigating actions are working or need to be applied. Stay on top of this! You can have a mite population explosion and a colony devastated with in one brood cycle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355600" lvl="0" marL="2743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arenR"/>
            </a:pPr>
            <a:r>
              <a:rPr lang="en"/>
              <a:t>Sticky boards (drop counts)</a:t>
            </a:r>
          </a:p>
          <a:p>
            <a:pPr indent="-355600" lvl="0" marL="2743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arenR"/>
            </a:pPr>
            <a:r>
              <a:rPr lang="en"/>
              <a:t>Rolls - Sugar, alcohol or ether</a:t>
            </a:r>
          </a:p>
          <a:p>
            <a:pPr indent="-355600" lvl="0" marL="2743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arenR"/>
            </a:pPr>
            <a:r>
              <a:rPr lang="en"/>
              <a:t>Brood sample - capping fork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400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400"/>
          </a:p>
        </p:txBody>
      </p:sp>
      <p:sp>
        <p:nvSpPr>
          <p:cNvPr id="183" name="Shape 183"/>
          <p:cNvSpPr txBox="1"/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How bad is your mite load?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idx="1" type="body"/>
          </p:nvPr>
        </p:nvSpPr>
        <p:spPr>
          <a:xfrm>
            <a:off x="457200" y="1200150"/>
            <a:ext cx="2388599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 commercially available screened bottom board - with a sticky board.</a:t>
            </a:r>
          </a:p>
        </p:txBody>
      </p:sp>
      <p:sp>
        <p:nvSpPr>
          <p:cNvPr id="189" name="Shape 189"/>
          <p:cNvSpPr txBox="1"/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Sticky Boards</a:t>
            </a:r>
          </a:p>
        </p:txBody>
      </p:sp>
      <p:pic>
        <p:nvPicPr>
          <p:cNvPr id="190" name="Shape 1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1800" y="1200150"/>
            <a:ext cx="5715000" cy="380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idx="1" type="body"/>
          </p:nvPr>
        </p:nvSpPr>
        <p:spPr>
          <a:xfrm>
            <a:off x="457200" y="1200150"/>
            <a:ext cx="33129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Don’t need to be fancy. DIY boards work just as well.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Count all grid squares. </a:t>
            </a:r>
          </a:p>
        </p:txBody>
      </p:sp>
      <p:sp>
        <p:nvSpPr>
          <p:cNvPr id="196" name="Shape 196"/>
          <p:cNvSpPr txBox="1"/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Homemade sticky board</a:t>
            </a:r>
          </a:p>
        </p:txBody>
      </p:sp>
      <p:pic>
        <p:nvPicPr>
          <p:cNvPr id="197" name="Shape 1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3666" y="1228100"/>
            <a:ext cx="4803133" cy="360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idx="1" type="body"/>
          </p:nvPr>
        </p:nvSpPr>
        <p:spPr>
          <a:xfrm>
            <a:off x="457200" y="1068100"/>
            <a:ext cx="8229600" cy="3771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24 hours sticky board under screen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Multiply number of mites found by 250 to 500 when broodless or 20 to 40 when brood is present.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Don’t need to know “exact” numbers. Just if there are too many.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If you count 50 mites in a 24 hour drop - stop. You know you have a problem.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Sticky boards can be wildly inaccurate if used at beginning or ending of brood rearing. During brood season they are the best method of estimating mite load.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3" name="Shape 203"/>
          <p:cNvSpPr txBox="1"/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How to count with a sticky board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idx="1" type="body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                “World’s most devastating pest of Western Honey bees.” 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Originated with Apis Cerana, Asian honey bees.    First detected in US in 1987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   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000"/>
          </a:p>
          <a:p>
            <a:pPr rtl="0">
              <a:spcBef>
                <a:spcPts val="0"/>
              </a:spcBef>
              <a:buNone/>
            </a:pPr>
            <a:r>
              <a:rPr b="1" lang="en"/>
              <a:t>Three strategies that consistently fail: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000"/>
          </a:p>
          <a:p>
            <a:pPr lvl="0" rtl="0">
              <a:spcBef>
                <a:spcPts val="0"/>
              </a:spcBef>
              <a:buNone/>
            </a:pPr>
            <a:r>
              <a:rPr b="1" lang="en" sz="2400"/>
              <a:t>Denial</a:t>
            </a:r>
            <a:r>
              <a:rPr lang="en" sz="2400"/>
              <a:t>: </a:t>
            </a:r>
            <a:r>
              <a:rPr lang="en" sz="1800"/>
              <a:t>“I haven’t seen any mites, so my mite levels must be low.”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800"/>
          </a:p>
          <a:p>
            <a:pPr lvl="0" rtl="0">
              <a:spcBef>
                <a:spcPts val="0"/>
              </a:spcBef>
              <a:buNone/>
            </a:pPr>
            <a:r>
              <a:rPr b="1" lang="en" sz="2400"/>
              <a:t>Wishful thinking</a:t>
            </a:r>
            <a:r>
              <a:rPr lang="en" sz="2400"/>
              <a:t>: </a:t>
            </a:r>
            <a:r>
              <a:rPr lang="en" sz="1800"/>
              <a:t>“I haven’t seen very many mites, so I’m hoping and praying that my bees will be OK.”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800"/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b="1" lang="en" sz="2400"/>
              <a:t>Blind faith</a:t>
            </a:r>
            <a:r>
              <a:rPr lang="en" sz="2400"/>
              <a:t>: </a:t>
            </a:r>
            <a:r>
              <a:rPr lang="en" sz="1800"/>
              <a:t>“I used the latest snake oil mite cure, and it’s gotta work!” 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2" name="Shape 92"/>
          <p:cNvSpPr txBox="1"/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Varroa Destructor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>
            <p:ph idx="1" type="body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 algn="ctr">
              <a:spcBef>
                <a:spcPts val="0"/>
              </a:spcBef>
              <a:buNone/>
            </a:pPr>
            <a:r>
              <a:rPr lang="en"/>
              <a:t>Sugar, alcohol or ether roll.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Collect aprox 300 nurse bees from brood area (about 1/2 cup).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Apply agent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Filter and count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9" name="Shape 209"/>
          <p:cNvSpPr txBox="1"/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How to count with a jar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idx="1" type="body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Glass, wide mouthed jar - lid of choice determined by agent used. 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Sealed or screened lid.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Don’t try to scoop! 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Brush edge of jar down the frame allowing bees to fall into jar.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Only takes 2 or 3 swipes on a frame to collect an adequate sample.</a:t>
            </a:r>
          </a:p>
        </p:txBody>
      </p:sp>
      <p:sp>
        <p:nvSpPr>
          <p:cNvPr id="215" name="Shape 215"/>
          <p:cNvSpPr txBox="1"/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Collect  your sample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>
            <p:ph idx="1" type="body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Agent used is automotive starter fluid.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FIRE DANGER - if you have anything lit nearby, don’t spray starter fluid!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Closed jar with sample inside. Only collects %50 to %70 of mites. 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Fast and easy to use for large yards. 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Take many samples - average them out - provides a working yard estimate.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Possible some bees may recover from this harsh treatment.</a:t>
            </a:r>
          </a:p>
        </p:txBody>
      </p:sp>
      <p:sp>
        <p:nvSpPr>
          <p:cNvPr id="221" name="Shape 221"/>
          <p:cNvSpPr txBox="1"/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Ether roll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>
            <p:ph idx="1" type="body"/>
          </p:nvPr>
        </p:nvSpPr>
        <p:spPr>
          <a:xfrm>
            <a:off x="457200" y="1200150"/>
            <a:ext cx="3180899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Bees spit up nectar/honey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Coats jar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Ether causes mite fall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They stick to the nectar/honey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Count mites on the jar</a:t>
            </a:r>
          </a:p>
        </p:txBody>
      </p:sp>
      <p:sp>
        <p:nvSpPr>
          <p:cNvPr id="227" name="Shape 227"/>
          <p:cNvSpPr txBox="1"/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Ether Roll</a:t>
            </a:r>
          </a:p>
        </p:txBody>
      </p:sp>
      <p:pic>
        <p:nvPicPr>
          <p:cNvPr id="228" name="Shape 2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7300" y="1200150"/>
            <a:ext cx="4889500" cy="367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/>
          <p:nvPr>
            <p:ph idx="1" type="body"/>
          </p:nvPr>
        </p:nvSpPr>
        <p:spPr>
          <a:xfrm>
            <a:off x="457200" y="1200150"/>
            <a:ext cx="8229600" cy="3124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Add approx 2 to 3 cups of rubbing alcohol (70% or higher) to the sample jar.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000"/>
          </a:p>
          <a:p>
            <a:pPr rtl="0">
              <a:spcBef>
                <a:spcPts val="0"/>
              </a:spcBef>
              <a:buNone/>
            </a:pPr>
            <a:r>
              <a:rPr lang="en"/>
              <a:t>Agitate, shake and ensure all are thoroughly soaked, wash mites off bees.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000"/>
          </a:p>
          <a:p>
            <a:pPr rtl="0">
              <a:spcBef>
                <a:spcPts val="0"/>
              </a:spcBef>
              <a:buNone/>
            </a:pPr>
            <a:r>
              <a:rPr lang="en"/>
              <a:t>Pour liquid off through filter (coffee filters work well).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000"/>
          </a:p>
          <a:p>
            <a:pPr rtl="0">
              <a:spcBef>
                <a:spcPts val="0"/>
              </a:spcBef>
              <a:buNone/>
            </a:pPr>
            <a:r>
              <a:rPr lang="en"/>
              <a:t>Repeat, 2 washes gives a more accurate count than just one.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000"/>
          </a:p>
          <a:p>
            <a:pPr rtl="0">
              <a:spcBef>
                <a:spcPts val="0"/>
              </a:spcBef>
              <a:buNone/>
            </a:pPr>
            <a:r>
              <a:rPr lang="en"/>
              <a:t>Count mites  - count the bees. Divide mite number by bee number. If over 5%, treat. If over 10%, colony may already be lost.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000"/>
          </a:p>
          <a:p>
            <a:pPr>
              <a:spcBef>
                <a:spcPts val="0"/>
              </a:spcBef>
              <a:buNone/>
            </a:pPr>
            <a:r>
              <a:rPr lang="en"/>
              <a:t>Kills the sample, but is very accurate count.</a:t>
            </a:r>
          </a:p>
        </p:txBody>
      </p:sp>
      <p:sp>
        <p:nvSpPr>
          <p:cNvPr id="234" name="Shape 234"/>
          <p:cNvSpPr txBox="1"/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Alcohol Wash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>
            <p:ph idx="1" type="body"/>
          </p:nvPr>
        </p:nvSpPr>
        <p:spPr>
          <a:xfrm>
            <a:off x="457200" y="1200150"/>
            <a:ext cx="3042299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“Double lid”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Easier to use</a:t>
            </a:r>
          </a:p>
        </p:txBody>
      </p:sp>
      <p:sp>
        <p:nvSpPr>
          <p:cNvPr id="240" name="Shape 240"/>
          <p:cNvSpPr txBox="1"/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 specialty Jar</a:t>
            </a:r>
          </a:p>
        </p:txBody>
      </p:sp>
      <p:pic>
        <p:nvPicPr>
          <p:cNvPr id="241" name="Shape 2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9475" y="1061475"/>
            <a:ext cx="4033649" cy="4033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/>
          <p:nvPr>
            <p:ph idx="1" type="body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If you’re concerned about killing your queen, use a sugar roll. Non destructive.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Sample - jar must have a screened lid.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Add a few tablespoons of confectioners sugar.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Agitate - Repeat - let sit for one minute.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Invert jar and shake sugar and mites out onto a light colored surface. 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Mist sugar with water to dissolve.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Count mites.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Release bees from jar (they’ll be very unlikely to sting if you’ve done it right)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accurate from 65 to 90%.</a:t>
            </a:r>
          </a:p>
        </p:txBody>
      </p:sp>
      <p:sp>
        <p:nvSpPr>
          <p:cNvPr id="247" name="Shape 247"/>
          <p:cNvSpPr txBox="1"/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Sugar Roll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/>
          <p:nvPr>
            <p:ph idx="1" type="body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3" name="Shape 253"/>
          <p:cNvSpPr txBox="1"/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Sugar Roll</a:t>
            </a:r>
          </a:p>
        </p:txBody>
      </p:sp>
      <p:pic>
        <p:nvPicPr>
          <p:cNvPr id="254" name="Shape 2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5550" y="1125949"/>
            <a:ext cx="6712900" cy="377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/>
          <p:nvPr>
            <p:ph idx="1" type="body"/>
          </p:nvPr>
        </p:nvSpPr>
        <p:spPr>
          <a:xfrm>
            <a:off x="457200" y="1200150"/>
            <a:ext cx="8229600" cy="3943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Varroa prefer drone to worker brood by about 10 to 1. Basis for brood frames used in IPM (but that’s for another discussion).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Open a few cells, look for ‘pink eyed’ drones.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000"/>
          </a:p>
          <a:p>
            <a:pPr rtl="0">
              <a:spcBef>
                <a:spcPts val="0"/>
              </a:spcBef>
              <a:buNone/>
            </a:pPr>
            <a:r>
              <a:rPr lang="en"/>
              <a:t>Using an uncapping fork or hair pick, skewer 20 drones through thorax and pull them out of their cells.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000"/>
          </a:p>
          <a:p>
            <a:pPr rtl="0">
              <a:spcBef>
                <a:spcPts val="0"/>
              </a:spcBef>
              <a:buNone/>
            </a:pPr>
            <a:r>
              <a:rPr lang="en"/>
              <a:t>Tap frame out over light colored surface.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000"/>
          </a:p>
          <a:p>
            <a:pPr rtl="0">
              <a:spcBef>
                <a:spcPts val="0"/>
              </a:spcBef>
              <a:buNone/>
            </a:pPr>
            <a:r>
              <a:rPr lang="en"/>
              <a:t>Very unreliable! Must inspect at least 100 cells - more is better.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000"/>
          </a:p>
          <a:p>
            <a:pPr>
              <a:spcBef>
                <a:spcPts val="0"/>
              </a:spcBef>
              <a:buNone/>
            </a:pPr>
            <a:r>
              <a:rPr lang="en"/>
              <a:t>Not a recommended method, unless you like eating brood (it’s considered a delicacy in some cultures).</a:t>
            </a:r>
          </a:p>
        </p:txBody>
      </p:sp>
      <p:sp>
        <p:nvSpPr>
          <p:cNvPr id="260" name="Shape 260"/>
          <p:cNvSpPr txBox="1"/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Brood Sampling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>
            <p:ph idx="1" type="body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6" name="Shape 266"/>
          <p:cNvSpPr txBox="1"/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Brood Sampling</a:t>
            </a:r>
          </a:p>
        </p:txBody>
      </p:sp>
      <p:pic>
        <p:nvPicPr>
          <p:cNvPr id="267" name="Shape 2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5500" y="1246350"/>
            <a:ext cx="4792996" cy="363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idx="1" type="body"/>
          </p:nvPr>
        </p:nvSpPr>
        <p:spPr>
          <a:xfrm>
            <a:off x="2845350" y="4658800"/>
            <a:ext cx="3453300" cy="353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 Varroa mite distribution - 2010</a:t>
            </a:r>
          </a:p>
        </p:txBody>
      </p:sp>
      <p:sp>
        <p:nvSpPr>
          <p:cNvPr id="98" name="Shape 98"/>
          <p:cNvSpPr txBox="1"/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Range of Infestation</a:t>
            </a:r>
          </a:p>
        </p:txBody>
      </p:sp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1604" y="1028500"/>
            <a:ext cx="6560782" cy="3630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/>
          <p:nvPr>
            <p:ph idx="1" type="body"/>
          </p:nvPr>
        </p:nvSpPr>
        <p:spPr>
          <a:xfrm>
            <a:off x="457200" y="1200150"/>
            <a:ext cx="2408399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During broodless winter, all mites are ‘phoretic’ - outside a cell.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July is critical time to count.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Watch for DWV!</a:t>
            </a:r>
          </a:p>
        </p:txBody>
      </p:sp>
      <p:sp>
        <p:nvSpPr>
          <p:cNvPr id="273" name="Shape 273"/>
          <p:cNvSpPr txBox="1"/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When to use what method</a:t>
            </a:r>
          </a:p>
        </p:txBody>
      </p:sp>
      <p:pic>
        <p:nvPicPr>
          <p:cNvPr id="274" name="Shape 2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1350" y="870725"/>
            <a:ext cx="5741600" cy="422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/>
          <p:nvPr>
            <p:ph idx="1" type="body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Two strategies: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3556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arenR"/>
            </a:pPr>
            <a:r>
              <a:rPr lang="en"/>
              <a:t>Manage mites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                    Take action during mite buildup and anytime you see high counts.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2)    “Peak and Treat”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                   Allow mites to buildup to ‘injury threshold’ and treat aggressively.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If at any time your colonies show evidence of viruses, tracheal mite, or nosema, your acceptable threshold levels must be greatly reduced.</a:t>
            </a:r>
          </a:p>
        </p:txBody>
      </p:sp>
      <p:sp>
        <p:nvSpPr>
          <p:cNvPr id="280" name="Shape 280"/>
          <p:cNvSpPr txBox="1"/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What’s my threshold?</a:t>
            </a:r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/>
          <p:nvPr>
            <p:ph idx="1" type="body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Now what?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000"/>
          </a:p>
          <a:p>
            <a:pPr rtl="0">
              <a:spcBef>
                <a:spcPts val="0"/>
              </a:spcBef>
              <a:buNone/>
            </a:pPr>
            <a:r>
              <a:rPr lang="en"/>
              <a:t>Only one answer, treat them. But with what?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000"/>
          </a:p>
          <a:p>
            <a:pPr rtl="0">
              <a:spcBef>
                <a:spcPts val="0"/>
              </a:spcBef>
              <a:buNone/>
            </a:pPr>
            <a:r>
              <a:rPr lang="en"/>
              <a:t>That’s up to you - just remember, sugar dusting is not a treatment. It may contribute to helping to keep counts below problem levels as part of an IPM plan, but if you have a problem, sugar dusting won’t help your bees.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000"/>
          </a:p>
          <a:p>
            <a:pPr rtl="0">
              <a:spcBef>
                <a:spcPts val="0"/>
              </a:spcBef>
              <a:buNone/>
            </a:pPr>
            <a:r>
              <a:rPr lang="en"/>
              <a:t>Treatments include, but are not limited to: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MAQS (Formic Acid)                                      CheckMite+ (coumaphos)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HopGuard (??)      			                       Oxalic Acid (dribble or vapor)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ApiLifeVar (Thymol +)                                    Apiguard (Thymol)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Apistan (Fluvalinate, a pyrethroid)                  Apivar (Amitraz)</a:t>
            </a:r>
          </a:p>
        </p:txBody>
      </p:sp>
      <p:sp>
        <p:nvSpPr>
          <p:cNvPr id="286" name="Shape 286"/>
          <p:cNvSpPr txBox="1"/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OK, I know I have a problem</a:t>
            </a:r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/>
          <p:nvPr>
            <p:ph idx="1" type="body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2" name="Shape 292"/>
          <p:cNvSpPr txBox="1"/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Help them</a:t>
            </a:r>
          </a:p>
        </p:txBody>
      </p:sp>
      <p:pic>
        <p:nvPicPr>
          <p:cNvPr id="293" name="Shape 2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437" y="1216062"/>
            <a:ext cx="3598474" cy="3598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Shape 2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39900" y="1525562"/>
            <a:ext cx="4546900" cy="2979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/>
          <p:nvPr>
            <p:ph idx="1" type="body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These are your bees - it’s up to you.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Just remember, you do have an affect on everyone else.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Suspected that mites move from colony to colony on drones, as drones are readily accepted in any colony. Mites prefer drones, so…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If you have a high mite load, your strong colony may be able to tolerate them, but you will spread mites around, compounding the problem and creating a reservoir for future infestation.</a:t>
            </a:r>
          </a:p>
        </p:txBody>
      </p:sp>
      <p:sp>
        <p:nvSpPr>
          <p:cNvPr id="300" name="Shape 300"/>
          <p:cNvSpPr txBox="1"/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What you do is up to you</a:t>
            </a:r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/>
          <p:nvPr>
            <p:ph idx="1" type="body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           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https://youtu.be/dU06KJTxHR8?t=82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Published on Aug 24, 2014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Dr Dewey Caron is joining me today to demonstrate how to do 2 other methods for counting mites: an alcohol wash, and a sugar roll.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6" name="Shape 306"/>
          <p:cNvSpPr txBox="1"/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Video on how to do jar counts</a:t>
            </a:r>
          </a:p>
        </p:txBody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/>
          <p:nvPr>
            <p:ph idx="1" type="body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http://scientificbeekeeping.com/fighting-varroa-reconnaissance-mite-sampling/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http://entnemdept.ufl.edu/creatures/misc/bees/varroa_mite.htm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2" name="Shape 312"/>
          <p:cNvSpPr txBox="1"/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Sources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Adult Female</a:t>
            </a:r>
          </a:p>
        </p:txBody>
      </p:sp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6128" y="1109225"/>
            <a:ext cx="6051750" cy="3946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Side View - Adult Female</a:t>
            </a:r>
          </a:p>
        </p:txBody>
      </p:sp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7000" y="1049825"/>
            <a:ext cx="6350000" cy="364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idx="1" type="body"/>
          </p:nvPr>
        </p:nvSpPr>
        <p:spPr>
          <a:xfrm>
            <a:off x="457200" y="1689150"/>
            <a:ext cx="3141299" cy="2946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1 - Adult female enters hive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2 - Finds uncapped larvae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3 - Hides under larvae 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4 - Lays male egg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5 - Mating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6 - Male eggs laid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7 - Feed on larvae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8 - Mature and emerge with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      adult bee</a:t>
            </a:r>
          </a:p>
        </p:txBody>
      </p:sp>
      <p:sp>
        <p:nvSpPr>
          <p:cNvPr id="117" name="Shape 117"/>
          <p:cNvSpPr txBox="1"/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Life Cycle</a:t>
            </a:r>
          </a:p>
        </p:txBody>
      </p:sp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8800" y="1200150"/>
            <a:ext cx="4914900" cy="392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idx="1" type="body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  <p:sp>
        <p:nvSpPr>
          <p:cNvPr id="124" name="Shape 124"/>
          <p:cNvSpPr txBox="1"/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Adult females on larvae</a:t>
            </a:r>
          </a:p>
        </p:txBody>
      </p:sp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7000" y="1123000"/>
            <a:ext cx="6350000" cy="378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idx="1" type="body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  <p:sp>
        <p:nvSpPr>
          <p:cNvPr id="131" name="Shape 131"/>
          <p:cNvSpPr txBox="1"/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Phoretic mite</a:t>
            </a:r>
          </a:p>
        </p:txBody>
      </p:sp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7000" y="862650"/>
            <a:ext cx="6313937" cy="4280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idx="1" type="body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  <p:sp>
        <p:nvSpPr>
          <p:cNvPr id="138" name="Shape 138"/>
          <p:cNvSpPr txBox="1"/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Deformed Wing Virus (DWV)</a:t>
            </a:r>
          </a:p>
        </p:txBody>
      </p:sp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1600" y="1017025"/>
            <a:ext cx="5720800" cy="4096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inspiration-board">
  <a:themeElements>
    <a:clrScheme name="Custom 503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CFCFCF"/>
      </a:accent1>
      <a:accent2>
        <a:srgbClr val="94AE8E"/>
      </a:accent2>
      <a:accent3>
        <a:srgbClr val="4E7A82"/>
      </a:accent3>
      <a:accent4>
        <a:srgbClr val="666699"/>
      </a:accent4>
      <a:accent5>
        <a:srgbClr val="60506F"/>
      </a:accent5>
      <a:accent6>
        <a:srgbClr val="4B4352"/>
      </a:accent6>
      <a:hlink>
        <a:srgbClr val="8694C0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